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 id="271" r:id="rId15"/>
    <p:sldId id="282" r:id="rId16"/>
    <p:sldId id="272" r:id="rId17"/>
    <p:sldId id="273" r:id="rId18"/>
    <p:sldId id="275" r:id="rId19"/>
    <p:sldId id="276" r:id="rId20"/>
    <p:sldId id="277" r:id="rId21"/>
    <p:sldId id="278" r:id="rId22"/>
    <p:sldId id="279" r:id="rId23"/>
    <p:sldId id="280"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7BD4C4-E8D5-43D4-94EF-FF1B7D103A9B}" v="18" dt="2022-05-02T05:53:45.4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47"/>
    <p:restoredTop sz="94694"/>
  </p:normalViewPr>
  <p:slideViewPr>
    <p:cSldViewPr snapToGrid="0">
      <p:cViewPr varScale="1">
        <p:scale>
          <a:sx n="78" d="100"/>
          <a:sy n="78" d="100"/>
        </p:scale>
        <p:origin x="1061" y="6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mratha" userId="524f21f74ce33072" providerId="LiveId" clId="{AC7BD4C4-E8D5-43D4-94EF-FF1B7D103A9B}"/>
    <pc:docChg chg="modSld">
      <pc:chgData name="namratha" userId="524f21f74ce33072" providerId="LiveId" clId="{AC7BD4C4-E8D5-43D4-94EF-FF1B7D103A9B}" dt="2022-05-02T05:53:47.691" v="51" actId="1076"/>
      <pc:docMkLst>
        <pc:docMk/>
      </pc:docMkLst>
      <pc:sldChg chg="addSp modSp mod">
        <pc:chgData name="namratha" userId="524f21f74ce33072" providerId="LiveId" clId="{AC7BD4C4-E8D5-43D4-94EF-FF1B7D103A9B}" dt="2022-05-02T05:53:18.238" v="27" actId="1076"/>
        <pc:sldMkLst>
          <pc:docMk/>
          <pc:sldMk cId="2224173286" sldId="276"/>
        </pc:sldMkLst>
        <pc:spChg chg="add mod">
          <ac:chgData name="namratha" userId="524f21f74ce33072" providerId="LiveId" clId="{AC7BD4C4-E8D5-43D4-94EF-FF1B7D103A9B}" dt="2022-05-02T05:53:18.238" v="27" actId="1076"/>
          <ac:spMkLst>
            <pc:docMk/>
            <pc:sldMk cId="2224173286" sldId="276"/>
            <ac:spMk id="8" creationId="{BC7C3423-9934-469B-B313-EB744846C41E}"/>
          </ac:spMkLst>
        </pc:spChg>
      </pc:sldChg>
      <pc:sldChg chg="addSp modSp mod">
        <pc:chgData name="namratha" userId="524f21f74ce33072" providerId="LiveId" clId="{AC7BD4C4-E8D5-43D4-94EF-FF1B7D103A9B}" dt="2022-05-02T05:53:12.938" v="25" actId="1076"/>
        <pc:sldMkLst>
          <pc:docMk/>
          <pc:sldMk cId="1333044758" sldId="277"/>
        </pc:sldMkLst>
        <pc:spChg chg="add mod">
          <ac:chgData name="namratha" userId="524f21f74ce33072" providerId="LiveId" clId="{AC7BD4C4-E8D5-43D4-94EF-FF1B7D103A9B}" dt="2022-05-02T05:53:12.938" v="25" actId="1076"/>
          <ac:spMkLst>
            <pc:docMk/>
            <pc:sldMk cId="1333044758" sldId="277"/>
            <ac:spMk id="11" creationId="{0C06A139-05B7-4882-94D0-52F130151323}"/>
          </ac:spMkLst>
        </pc:spChg>
      </pc:sldChg>
      <pc:sldChg chg="addSp delSp modSp mod modTransition modAnim">
        <pc:chgData name="namratha" userId="524f21f74ce33072" providerId="LiveId" clId="{AC7BD4C4-E8D5-43D4-94EF-FF1B7D103A9B}" dt="2022-05-02T05:53:06.299" v="23" actId="1076"/>
        <pc:sldMkLst>
          <pc:docMk/>
          <pc:sldMk cId="2974961960" sldId="278"/>
        </pc:sldMkLst>
        <pc:spChg chg="add mod">
          <ac:chgData name="namratha" userId="524f21f74ce33072" providerId="LiveId" clId="{AC7BD4C4-E8D5-43D4-94EF-FF1B7D103A9B}" dt="2022-05-02T05:53:06.299" v="23" actId="1076"/>
          <ac:spMkLst>
            <pc:docMk/>
            <pc:sldMk cId="2974961960" sldId="278"/>
            <ac:spMk id="13" creationId="{1871844D-17FE-4D82-BDC3-62893915BDD5}"/>
          </ac:spMkLst>
        </pc:spChg>
        <pc:picChg chg="add del mod">
          <ac:chgData name="namratha" userId="524f21f74ce33072" providerId="LiveId" clId="{AC7BD4C4-E8D5-43D4-94EF-FF1B7D103A9B}" dt="2022-05-02T05:41:05.930" v="1"/>
          <ac:picMkLst>
            <pc:docMk/>
            <pc:sldMk cId="2974961960" sldId="278"/>
            <ac:picMk id="8" creationId="{3A0E61F5-EA44-434F-83A9-0461D46900D7}"/>
          </ac:picMkLst>
        </pc:picChg>
        <pc:picChg chg="add mod">
          <ac:chgData name="namratha" userId="524f21f74ce33072" providerId="LiveId" clId="{AC7BD4C4-E8D5-43D4-94EF-FF1B7D103A9B}" dt="2022-05-02T05:41:16.720" v="2"/>
          <ac:picMkLst>
            <pc:docMk/>
            <pc:sldMk cId="2974961960" sldId="278"/>
            <ac:picMk id="9" creationId="{EE94AFEF-0457-4005-BB40-F76C7393617C}"/>
          </ac:picMkLst>
        </pc:picChg>
      </pc:sldChg>
      <pc:sldChg chg="addSp delSp modSp mod modTransition modAnim">
        <pc:chgData name="namratha" userId="524f21f74ce33072" providerId="LiveId" clId="{AC7BD4C4-E8D5-43D4-94EF-FF1B7D103A9B}" dt="2022-05-02T05:53:37.874" v="47" actId="1076"/>
        <pc:sldMkLst>
          <pc:docMk/>
          <pc:sldMk cId="396460370" sldId="279"/>
        </pc:sldMkLst>
        <pc:spChg chg="add mod">
          <ac:chgData name="namratha" userId="524f21f74ce33072" providerId="LiveId" clId="{AC7BD4C4-E8D5-43D4-94EF-FF1B7D103A9B}" dt="2022-05-02T05:53:37.874" v="47" actId="1076"/>
          <ac:spMkLst>
            <pc:docMk/>
            <pc:sldMk cId="396460370" sldId="279"/>
            <ac:spMk id="7" creationId="{E1D6DC6D-7C31-4A4D-BF61-CBB5FA007C5E}"/>
          </ac:spMkLst>
        </pc:spChg>
        <pc:picChg chg="mod">
          <ac:chgData name="namratha" userId="524f21f74ce33072" providerId="LiveId" clId="{AC7BD4C4-E8D5-43D4-94EF-FF1B7D103A9B}" dt="2022-05-02T05:53:31.929" v="45" actId="1076"/>
          <ac:picMkLst>
            <pc:docMk/>
            <pc:sldMk cId="396460370" sldId="279"/>
            <ac:picMk id="5" creationId="{E952CD3A-4BF7-F0C6-42FB-E873A55AE5BD}"/>
          </ac:picMkLst>
        </pc:picChg>
        <pc:picChg chg="add del mod">
          <ac:chgData name="namratha" userId="524f21f74ce33072" providerId="LiveId" clId="{AC7BD4C4-E8D5-43D4-94EF-FF1B7D103A9B}" dt="2022-05-02T05:45:31.039" v="4"/>
          <ac:picMkLst>
            <pc:docMk/>
            <pc:sldMk cId="396460370" sldId="279"/>
            <ac:picMk id="7" creationId="{61EEC29C-ECCE-4A2E-9B9F-F3C04F9CE35A}"/>
          </ac:picMkLst>
        </pc:picChg>
        <pc:picChg chg="add mod">
          <ac:chgData name="namratha" userId="524f21f74ce33072" providerId="LiveId" clId="{AC7BD4C4-E8D5-43D4-94EF-FF1B7D103A9B}" dt="2022-05-02T05:46:09.817" v="5"/>
          <ac:picMkLst>
            <pc:docMk/>
            <pc:sldMk cId="396460370" sldId="279"/>
            <ac:picMk id="8" creationId="{993111D9-51A6-40E5-A859-67151D4BFFA8}"/>
          </ac:picMkLst>
        </pc:picChg>
      </pc:sldChg>
      <pc:sldChg chg="addSp delSp modSp mod modTransition modAnim">
        <pc:chgData name="namratha" userId="524f21f74ce33072" providerId="LiveId" clId="{AC7BD4C4-E8D5-43D4-94EF-FF1B7D103A9B}" dt="2022-05-02T05:53:42.937" v="49" actId="1076"/>
        <pc:sldMkLst>
          <pc:docMk/>
          <pc:sldMk cId="2811983514" sldId="280"/>
        </pc:sldMkLst>
        <pc:spChg chg="add mod">
          <ac:chgData name="namratha" userId="524f21f74ce33072" providerId="LiveId" clId="{AC7BD4C4-E8D5-43D4-94EF-FF1B7D103A9B}" dt="2022-05-02T05:53:42.937" v="49" actId="1076"/>
          <ac:spMkLst>
            <pc:docMk/>
            <pc:sldMk cId="2811983514" sldId="280"/>
            <ac:spMk id="9" creationId="{BC5BFC85-D951-44FB-93AA-F18677CC4F4D}"/>
          </ac:spMkLst>
        </pc:spChg>
        <pc:picChg chg="add del mod">
          <ac:chgData name="namratha" userId="524f21f74ce33072" providerId="LiveId" clId="{AC7BD4C4-E8D5-43D4-94EF-FF1B7D103A9B}" dt="2022-05-02T05:47:39.876" v="7"/>
          <ac:picMkLst>
            <pc:docMk/>
            <pc:sldMk cId="2811983514" sldId="280"/>
            <ac:picMk id="4" creationId="{9393CE09-6B57-4C8D-9B10-EC022748DAB3}"/>
          </ac:picMkLst>
        </pc:picChg>
        <pc:picChg chg="add del mod">
          <ac:chgData name="namratha" userId="524f21f74ce33072" providerId="LiveId" clId="{AC7BD4C4-E8D5-43D4-94EF-FF1B7D103A9B}" dt="2022-05-02T05:48:21.787" v="9"/>
          <ac:picMkLst>
            <pc:docMk/>
            <pc:sldMk cId="2811983514" sldId="280"/>
            <ac:picMk id="5" creationId="{1346B447-5ED5-4AA1-85C7-30934B80CB4A}"/>
          </ac:picMkLst>
        </pc:picChg>
        <pc:picChg chg="add mod">
          <ac:chgData name="namratha" userId="524f21f74ce33072" providerId="LiveId" clId="{AC7BD4C4-E8D5-43D4-94EF-FF1B7D103A9B}" dt="2022-05-02T05:49:04.689" v="10"/>
          <ac:picMkLst>
            <pc:docMk/>
            <pc:sldMk cId="2811983514" sldId="280"/>
            <ac:picMk id="6" creationId="{CD59E2A3-9A48-43DF-9B32-39796A44B273}"/>
          </ac:picMkLst>
        </pc:picChg>
      </pc:sldChg>
      <pc:sldChg chg="addSp modSp mod">
        <pc:chgData name="namratha" userId="524f21f74ce33072" providerId="LiveId" clId="{AC7BD4C4-E8D5-43D4-94EF-FF1B7D103A9B}" dt="2022-05-02T05:53:47.691" v="51" actId="1076"/>
        <pc:sldMkLst>
          <pc:docMk/>
          <pc:sldMk cId="2583398863" sldId="281"/>
        </pc:sldMkLst>
        <pc:spChg chg="add mod">
          <ac:chgData name="namratha" userId="524f21f74ce33072" providerId="LiveId" clId="{AC7BD4C4-E8D5-43D4-94EF-FF1B7D103A9B}" dt="2022-05-02T05:53:47.691" v="51" actId="1076"/>
          <ac:spMkLst>
            <pc:docMk/>
            <pc:sldMk cId="2583398863" sldId="281"/>
            <ac:spMk id="9" creationId="{B2C4DEDE-7EED-4EA6-8407-3C738F811F95}"/>
          </ac:spMkLst>
        </pc:spChg>
        <pc:picChg chg="add mod">
          <ac:chgData name="namratha" userId="524f21f74ce33072" providerId="LiveId" clId="{AC7BD4C4-E8D5-43D4-94EF-FF1B7D103A9B}" dt="2022-05-02T05:50:10.008" v="11"/>
          <ac:picMkLst>
            <pc:docMk/>
            <pc:sldMk cId="2583398863" sldId="281"/>
            <ac:picMk id="4" creationId="{EEDCCDDA-4ED8-4CB0-BBE5-210CF5F36EE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2FE716-9020-4F55-BA1B-26DF50D33924}" type="datetimeFigureOut">
              <a:rPr lang="en-US" smtClean="0"/>
              <a:t>5/1/2022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48A5DE-D02D-4027-8584-BA717726BEC4}" type="slidenum">
              <a:rPr lang="en-US" smtClean="0"/>
              <a:t>‹#›</a:t>
            </a:fld>
            <a:endParaRPr lang="en-US"/>
          </a:p>
        </p:txBody>
      </p:sp>
    </p:spTree>
    <p:extLst>
      <p:ext uri="{BB962C8B-B14F-4D97-AF65-F5344CB8AC3E}">
        <p14:creationId xmlns:p14="http://schemas.microsoft.com/office/powerpoint/2010/main" val="1314649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48A5DE-D02D-4027-8584-BA717726BEC4}" type="slidenum">
              <a:rPr lang="en-US" smtClean="0"/>
              <a:t>11</a:t>
            </a:fld>
            <a:endParaRPr lang="en-US"/>
          </a:p>
        </p:txBody>
      </p:sp>
    </p:spTree>
    <p:extLst>
      <p:ext uri="{BB962C8B-B14F-4D97-AF65-F5344CB8AC3E}">
        <p14:creationId xmlns:p14="http://schemas.microsoft.com/office/powerpoint/2010/main" val="62241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48A5DE-D02D-4027-8584-BA717726BEC4}" type="slidenum">
              <a:rPr lang="en-US" smtClean="0"/>
              <a:t>22</a:t>
            </a:fld>
            <a:endParaRPr lang="en-US"/>
          </a:p>
        </p:txBody>
      </p:sp>
    </p:spTree>
    <p:extLst>
      <p:ext uri="{BB962C8B-B14F-4D97-AF65-F5344CB8AC3E}">
        <p14:creationId xmlns:p14="http://schemas.microsoft.com/office/powerpoint/2010/main" val="1128204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5/1/2022</a:t>
            </a:fld>
            <a:endParaRPr lang="en-US"/>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52644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5/1/2022</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568056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5/1/2022</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94222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5/1/2022</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275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5/1/2022</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03806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5/1/2022</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254537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5/1/2022</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9184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5/1/2022</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0175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5/1/2022</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480588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5/1/2022</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413902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5/1/2022</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88467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5/1/2022</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278317020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1.png"/><Relationship Id="rId4"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1.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1.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1.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1.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1.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1.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71599" y="1010097"/>
            <a:ext cx="9486901" cy="1010088"/>
          </a:xfrm>
        </p:spPr>
        <p:txBody>
          <a:bodyPr vert="horz" lIns="91440" tIns="45720" rIns="91440" bIns="45720" rtlCol="0" anchor="b">
            <a:normAutofit/>
          </a:bodyPr>
          <a:lstStyle/>
          <a:p>
            <a:r>
              <a:rPr lang="en-US" sz="3200" b="1"/>
              <a:t>ADBMS</a:t>
            </a:r>
            <a:r>
              <a:rPr lang="en-US" sz="3200"/>
              <a:t> </a:t>
            </a:r>
          </a:p>
        </p:txBody>
      </p:sp>
      <p:sp>
        <p:nvSpPr>
          <p:cNvPr id="3" name="Subtitle 2"/>
          <p:cNvSpPr>
            <a:spLocks noGrp="1"/>
          </p:cNvSpPr>
          <p:nvPr>
            <p:ph type="subTitle" idx="1"/>
          </p:nvPr>
        </p:nvSpPr>
        <p:spPr>
          <a:xfrm>
            <a:off x="1371600" y="2206257"/>
            <a:ext cx="9486901" cy="3540642"/>
          </a:xfrm>
        </p:spPr>
        <p:txBody>
          <a:bodyPr vert="horz" lIns="91440" tIns="45720" rIns="91440" bIns="45720" rtlCol="0" anchor="t">
            <a:normAutofit fontScale="92500" lnSpcReduction="20000"/>
          </a:bodyPr>
          <a:lstStyle/>
          <a:p>
            <a:pPr>
              <a:lnSpc>
                <a:spcPct val="90000"/>
              </a:lnSpc>
            </a:pPr>
            <a:r>
              <a:rPr lang="en-US" sz="1900" b="1"/>
              <a:t>I</a:t>
            </a:r>
            <a:r>
              <a:rPr lang="en-US" sz="2000" b="1"/>
              <a:t>FT – 530</a:t>
            </a:r>
          </a:p>
          <a:p>
            <a:pPr>
              <a:lnSpc>
                <a:spcPct val="90000"/>
              </a:lnSpc>
            </a:pPr>
            <a:endParaRPr lang="en-US" sz="2000" b="1"/>
          </a:p>
          <a:p>
            <a:pPr>
              <a:lnSpc>
                <a:spcPct val="90000"/>
              </a:lnSpc>
            </a:pPr>
            <a:r>
              <a:rPr lang="en-US" sz="2000" b="1"/>
              <a:t>Submitted to -</a:t>
            </a:r>
          </a:p>
          <a:p>
            <a:pPr>
              <a:lnSpc>
                <a:spcPct val="90000"/>
              </a:lnSpc>
            </a:pPr>
            <a:r>
              <a:rPr lang="en-US" sz="2000" b="1"/>
              <a:t>Prof Robert Rucker</a:t>
            </a:r>
          </a:p>
          <a:p>
            <a:pPr>
              <a:lnSpc>
                <a:spcPct val="90000"/>
              </a:lnSpc>
            </a:pPr>
            <a:endParaRPr lang="en-US" sz="2000" b="1"/>
          </a:p>
          <a:p>
            <a:pPr>
              <a:lnSpc>
                <a:spcPct val="90000"/>
              </a:lnSpc>
            </a:pPr>
            <a:r>
              <a:rPr lang="en-US" sz="2000" b="1"/>
              <a:t>Submitted by - </a:t>
            </a:r>
          </a:p>
          <a:p>
            <a:pPr>
              <a:lnSpc>
                <a:spcPct val="90000"/>
              </a:lnSpc>
            </a:pPr>
            <a:r>
              <a:rPr lang="en-US" sz="2000" b="1"/>
              <a:t>Niharika LNU </a:t>
            </a:r>
          </a:p>
          <a:p>
            <a:pPr>
              <a:lnSpc>
                <a:spcPct val="90000"/>
              </a:lnSpc>
            </a:pPr>
            <a:r>
              <a:rPr lang="en-US" sz="2000" b="1"/>
              <a:t>Abhilash Nataraja </a:t>
            </a:r>
          </a:p>
          <a:p>
            <a:pPr>
              <a:lnSpc>
                <a:spcPct val="90000"/>
              </a:lnSpc>
            </a:pPr>
            <a:r>
              <a:rPr lang="en-US" sz="2000" b="1"/>
              <a:t>Namratha Ganesh Chandrashekaraya</a:t>
            </a:r>
          </a:p>
          <a:p>
            <a:pPr>
              <a:lnSpc>
                <a:spcPct val="90000"/>
              </a:lnSpc>
            </a:pPr>
            <a:r>
              <a:rPr lang="en-US" sz="2000" b="1"/>
              <a:t> Priyanka Menghani </a:t>
            </a:r>
          </a:p>
        </p:txBody>
      </p:sp>
      <p:pic>
        <p:nvPicPr>
          <p:cNvPr id="5" name="Audio Recording May 1, 2022 at 9:18:04 PM" descr="Audio Recording May 1, 2022 at 9:18:04 PM">
            <a:hlinkClick r:id="" action="ppaction://media"/>
            <a:extLst>
              <a:ext uri="{FF2B5EF4-FFF2-40B4-BE49-F238E27FC236}">
                <a16:creationId xmlns:a16="http://schemas.microsoft.com/office/drawing/2014/main" id="{90409A52-5349-7BC8-2B21-4AA1E13D644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59233" y="5411131"/>
            <a:ext cx="742168" cy="742168"/>
          </a:xfrm>
          <a:prstGeom prst="rect">
            <a:avLst/>
          </a:prstGeom>
        </p:spPr>
      </p:pic>
      <p:sp>
        <p:nvSpPr>
          <p:cNvPr id="6" name="TextBox 5">
            <a:extLst>
              <a:ext uri="{FF2B5EF4-FFF2-40B4-BE49-F238E27FC236}">
                <a16:creationId xmlns:a16="http://schemas.microsoft.com/office/drawing/2014/main" id="{9FA1AD8E-40BB-99F2-5F96-104192DCE388}"/>
              </a:ext>
            </a:extLst>
          </p:cNvPr>
          <p:cNvSpPr txBox="1"/>
          <p:nvPr/>
        </p:nvSpPr>
        <p:spPr>
          <a:xfrm>
            <a:off x="10339164" y="5189713"/>
            <a:ext cx="803425" cy="369332"/>
          </a:xfrm>
          <a:prstGeom prst="rect">
            <a:avLst/>
          </a:prstGeom>
          <a:noFill/>
        </p:spPr>
        <p:txBody>
          <a:bodyPr wrap="none" rtlCol="0">
            <a:spAutoFit/>
          </a:bodyPr>
          <a:lstStyle/>
          <a:p>
            <a:r>
              <a:rPr lang="en-US" dirty="0"/>
              <a:t>  </a:t>
            </a:r>
            <a:r>
              <a:rPr lang="en-US" sz="1100" dirty="0">
                <a:latin typeface="+mj-lt"/>
              </a:rPr>
              <a:t>Niharika</a:t>
            </a:r>
            <a:endParaRPr lang="en-US" dirty="0">
              <a:latin typeface="+mj-lt"/>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D29D-148F-5389-CA78-FAE75D8B8393}"/>
              </a:ext>
            </a:extLst>
          </p:cNvPr>
          <p:cNvSpPr>
            <a:spLocks noGrp="1"/>
          </p:cNvSpPr>
          <p:nvPr>
            <p:ph type="title"/>
          </p:nvPr>
        </p:nvSpPr>
        <p:spPr>
          <a:xfrm>
            <a:off x="1194358" y="-315312"/>
            <a:ext cx="9486900" cy="1371600"/>
          </a:xfrm>
        </p:spPr>
        <p:txBody>
          <a:bodyPr>
            <a:normAutofit/>
          </a:bodyPr>
          <a:lstStyle/>
          <a:p>
            <a:pPr algn="ctr"/>
            <a:r>
              <a:rPr lang="en-US" sz="4000">
                <a:solidFill>
                  <a:srgbClr val="688778"/>
                </a:solidFill>
              </a:rPr>
              <a:t>Tables</a:t>
            </a:r>
          </a:p>
        </p:txBody>
      </p:sp>
      <p:pic>
        <p:nvPicPr>
          <p:cNvPr id="4" name="Picture 4">
            <a:extLst>
              <a:ext uri="{FF2B5EF4-FFF2-40B4-BE49-F238E27FC236}">
                <a16:creationId xmlns:a16="http://schemas.microsoft.com/office/drawing/2014/main" id="{DDACDE47-3EEA-3C8A-C69F-CEEF87DE29D8}"/>
              </a:ext>
            </a:extLst>
          </p:cNvPr>
          <p:cNvPicPr>
            <a:picLocks noGrp="1" noChangeAspect="1"/>
          </p:cNvPicPr>
          <p:nvPr>
            <p:ph idx="1"/>
          </p:nvPr>
        </p:nvPicPr>
        <p:blipFill>
          <a:blip r:embed="rId2"/>
          <a:stretch>
            <a:fillRect/>
          </a:stretch>
        </p:blipFill>
        <p:spPr>
          <a:xfrm>
            <a:off x="131524" y="293074"/>
            <a:ext cx="3402285" cy="3055246"/>
          </a:xfrm>
        </p:spPr>
      </p:pic>
      <p:pic>
        <p:nvPicPr>
          <p:cNvPr id="5" name="Picture 5">
            <a:extLst>
              <a:ext uri="{FF2B5EF4-FFF2-40B4-BE49-F238E27FC236}">
                <a16:creationId xmlns:a16="http://schemas.microsoft.com/office/drawing/2014/main" id="{C1CA9CC2-73D9-E5F4-3A19-556116567AD2}"/>
              </a:ext>
            </a:extLst>
          </p:cNvPr>
          <p:cNvPicPr>
            <a:picLocks noChangeAspect="1"/>
          </p:cNvPicPr>
          <p:nvPr/>
        </p:nvPicPr>
        <p:blipFill>
          <a:blip r:embed="rId3"/>
          <a:stretch>
            <a:fillRect/>
          </a:stretch>
        </p:blipFill>
        <p:spPr>
          <a:xfrm>
            <a:off x="3591343" y="1323834"/>
            <a:ext cx="5075758" cy="2025184"/>
          </a:xfrm>
          <a:prstGeom prst="rect">
            <a:avLst/>
          </a:prstGeom>
        </p:spPr>
      </p:pic>
      <p:pic>
        <p:nvPicPr>
          <p:cNvPr id="6" name="Picture 6">
            <a:extLst>
              <a:ext uri="{FF2B5EF4-FFF2-40B4-BE49-F238E27FC236}">
                <a16:creationId xmlns:a16="http://schemas.microsoft.com/office/drawing/2014/main" id="{0F6A5635-C8DF-A53D-9291-AB2A03E100C7}"/>
              </a:ext>
            </a:extLst>
          </p:cNvPr>
          <p:cNvPicPr>
            <a:picLocks noChangeAspect="1"/>
          </p:cNvPicPr>
          <p:nvPr/>
        </p:nvPicPr>
        <p:blipFill>
          <a:blip r:embed="rId4"/>
          <a:stretch>
            <a:fillRect/>
          </a:stretch>
        </p:blipFill>
        <p:spPr>
          <a:xfrm>
            <a:off x="8749679" y="291158"/>
            <a:ext cx="3303494" cy="3059596"/>
          </a:xfrm>
          <a:prstGeom prst="rect">
            <a:avLst/>
          </a:prstGeom>
        </p:spPr>
      </p:pic>
      <p:pic>
        <p:nvPicPr>
          <p:cNvPr id="7" name="Picture 7">
            <a:extLst>
              <a:ext uri="{FF2B5EF4-FFF2-40B4-BE49-F238E27FC236}">
                <a16:creationId xmlns:a16="http://schemas.microsoft.com/office/drawing/2014/main" id="{0F8C662C-421A-7A87-1D98-5C87CD0C7CD8}"/>
              </a:ext>
            </a:extLst>
          </p:cNvPr>
          <p:cNvPicPr>
            <a:picLocks noChangeAspect="1"/>
          </p:cNvPicPr>
          <p:nvPr/>
        </p:nvPicPr>
        <p:blipFill>
          <a:blip r:embed="rId5"/>
          <a:stretch>
            <a:fillRect/>
          </a:stretch>
        </p:blipFill>
        <p:spPr>
          <a:xfrm>
            <a:off x="130619" y="3431466"/>
            <a:ext cx="2991939" cy="2994614"/>
          </a:xfrm>
          <a:prstGeom prst="rect">
            <a:avLst/>
          </a:prstGeom>
        </p:spPr>
      </p:pic>
      <p:pic>
        <p:nvPicPr>
          <p:cNvPr id="8" name="Picture 8">
            <a:extLst>
              <a:ext uri="{FF2B5EF4-FFF2-40B4-BE49-F238E27FC236}">
                <a16:creationId xmlns:a16="http://schemas.microsoft.com/office/drawing/2014/main" id="{D1D411A0-726F-DE12-F0BB-A2A1C6EAFCA6}"/>
              </a:ext>
            </a:extLst>
          </p:cNvPr>
          <p:cNvPicPr>
            <a:picLocks noChangeAspect="1"/>
          </p:cNvPicPr>
          <p:nvPr/>
        </p:nvPicPr>
        <p:blipFill>
          <a:blip r:embed="rId6"/>
          <a:stretch>
            <a:fillRect/>
          </a:stretch>
        </p:blipFill>
        <p:spPr>
          <a:xfrm>
            <a:off x="3213499" y="3433309"/>
            <a:ext cx="2911289" cy="2999768"/>
          </a:xfrm>
          <a:prstGeom prst="rect">
            <a:avLst/>
          </a:prstGeom>
        </p:spPr>
      </p:pic>
      <p:pic>
        <p:nvPicPr>
          <p:cNvPr id="9" name="Picture 9">
            <a:extLst>
              <a:ext uri="{FF2B5EF4-FFF2-40B4-BE49-F238E27FC236}">
                <a16:creationId xmlns:a16="http://schemas.microsoft.com/office/drawing/2014/main" id="{334AB841-AD92-4382-EE6D-882826F4058D}"/>
              </a:ext>
            </a:extLst>
          </p:cNvPr>
          <p:cNvPicPr>
            <a:picLocks noChangeAspect="1"/>
          </p:cNvPicPr>
          <p:nvPr/>
        </p:nvPicPr>
        <p:blipFill>
          <a:blip r:embed="rId7"/>
          <a:stretch>
            <a:fillRect/>
          </a:stretch>
        </p:blipFill>
        <p:spPr>
          <a:xfrm>
            <a:off x="6236721" y="3430194"/>
            <a:ext cx="2989730" cy="2995266"/>
          </a:xfrm>
          <a:prstGeom prst="rect">
            <a:avLst/>
          </a:prstGeom>
        </p:spPr>
      </p:pic>
      <p:pic>
        <p:nvPicPr>
          <p:cNvPr id="10" name="Picture 10">
            <a:extLst>
              <a:ext uri="{FF2B5EF4-FFF2-40B4-BE49-F238E27FC236}">
                <a16:creationId xmlns:a16="http://schemas.microsoft.com/office/drawing/2014/main" id="{5B403482-4359-EB85-3FB5-BE83C5E472AE}"/>
              </a:ext>
            </a:extLst>
          </p:cNvPr>
          <p:cNvPicPr>
            <a:picLocks noChangeAspect="1"/>
          </p:cNvPicPr>
          <p:nvPr/>
        </p:nvPicPr>
        <p:blipFill>
          <a:blip r:embed="rId8"/>
          <a:stretch>
            <a:fillRect/>
          </a:stretch>
        </p:blipFill>
        <p:spPr>
          <a:xfrm>
            <a:off x="9307605" y="3428874"/>
            <a:ext cx="2743200" cy="2987172"/>
          </a:xfrm>
          <a:prstGeom prst="rect">
            <a:avLst/>
          </a:prstGeom>
        </p:spPr>
      </p:pic>
    </p:spTree>
    <p:extLst>
      <p:ext uri="{BB962C8B-B14F-4D97-AF65-F5344CB8AC3E}">
        <p14:creationId xmlns:p14="http://schemas.microsoft.com/office/powerpoint/2010/main" val="3495327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9592E-0362-167A-590E-05E88FABEBB7}"/>
              </a:ext>
            </a:extLst>
          </p:cNvPr>
          <p:cNvSpPr>
            <a:spLocks noGrp="1"/>
          </p:cNvSpPr>
          <p:nvPr>
            <p:ph type="title"/>
          </p:nvPr>
        </p:nvSpPr>
        <p:spPr>
          <a:xfrm>
            <a:off x="685800" y="1371600"/>
            <a:ext cx="2742028" cy="4114800"/>
          </a:xfrm>
        </p:spPr>
        <p:txBody>
          <a:bodyPr anchor="ctr">
            <a:normAutofit/>
          </a:bodyPr>
          <a:lstStyle/>
          <a:p>
            <a:pPr algn="ctr"/>
            <a:r>
              <a:rPr lang="en-US" sz="2500">
                <a:solidFill>
                  <a:schemeClr val="bg2"/>
                </a:solidFill>
              </a:rPr>
              <a:t>Stored procedures</a:t>
            </a:r>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DF8F3F-0CE6-A09E-ACF0-70104B06EB5C}"/>
              </a:ext>
            </a:extLst>
          </p:cNvPr>
          <p:cNvSpPr>
            <a:spLocks noGrp="1"/>
          </p:cNvSpPr>
          <p:nvPr>
            <p:ph idx="1"/>
          </p:nvPr>
        </p:nvSpPr>
        <p:spPr>
          <a:xfrm>
            <a:off x="5318672" y="1689232"/>
            <a:ext cx="5631357" cy="4364666"/>
          </a:xfrm>
        </p:spPr>
        <p:txBody>
          <a:bodyPr vert="horz" lIns="91440" tIns="45720" rIns="91440" bIns="45720" rtlCol="0" anchor="ctr">
            <a:normAutofit lnSpcReduction="10000"/>
          </a:bodyPr>
          <a:lstStyle/>
          <a:p>
            <a:pPr marL="0" indent="0">
              <a:buNone/>
            </a:pPr>
            <a:r>
              <a:rPr lang="en-US" sz="2000" dirty="0">
                <a:ea typeface="+mj-lt"/>
                <a:cs typeface="+mj-lt"/>
              </a:rPr>
              <a:t>Between the user interface and the database, a stored procedure adds an important layer of security. Because end users may enter or edit data but do not develop processes, it promotes security through data access restrictions. </a:t>
            </a:r>
          </a:p>
          <a:p>
            <a:pPr marL="0" indent="0">
              <a:buNone/>
            </a:pPr>
            <a:endParaRPr lang="en-US" sz="2000" dirty="0">
              <a:ea typeface="+mj-lt"/>
              <a:cs typeface="+mj-lt"/>
            </a:endParaRPr>
          </a:p>
          <a:p>
            <a:pPr marL="0" indent="0">
              <a:buNone/>
            </a:pPr>
            <a:r>
              <a:rPr lang="en-US" sz="2000" b="1" dirty="0">
                <a:ea typeface="+mj-lt"/>
                <a:cs typeface="+mj-lt"/>
              </a:rPr>
              <a:t>Benefits</a:t>
            </a:r>
            <a:r>
              <a:rPr lang="en-US" sz="2000" dirty="0">
                <a:ea typeface="+mj-lt"/>
                <a:cs typeface="+mj-lt"/>
              </a:rPr>
              <a:t>:</a:t>
            </a:r>
          </a:p>
          <a:p>
            <a:r>
              <a:rPr lang="en-US" sz="2000" dirty="0">
                <a:ea typeface="+mj-lt"/>
                <a:cs typeface="+mj-lt"/>
              </a:rPr>
              <a:t>Easily modified</a:t>
            </a:r>
          </a:p>
          <a:p>
            <a:r>
              <a:rPr lang="en-US" sz="2000" dirty="0">
                <a:ea typeface="+mj-lt"/>
                <a:cs typeface="+mj-lt"/>
              </a:rPr>
              <a:t>Reduced network traffic</a:t>
            </a:r>
          </a:p>
          <a:p>
            <a:r>
              <a:rPr lang="en-US" sz="2000" dirty="0">
                <a:ea typeface="+mj-lt"/>
                <a:cs typeface="+mj-lt"/>
              </a:rPr>
              <a:t>Reusable</a:t>
            </a:r>
          </a:p>
          <a:p>
            <a:r>
              <a:rPr lang="en-US" sz="2000" dirty="0">
                <a:ea typeface="+mj-lt"/>
                <a:cs typeface="+mj-lt"/>
              </a:rPr>
              <a:t>Security</a:t>
            </a:r>
          </a:p>
          <a:p>
            <a:r>
              <a:rPr lang="en-US" sz="2000" dirty="0">
                <a:ea typeface="+mj-lt"/>
                <a:cs typeface="+mj-lt"/>
              </a:rPr>
              <a:t>Performance</a:t>
            </a:r>
          </a:p>
          <a:p>
            <a:pPr marL="0" indent="0">
              <a:buNone/>
            </a:pPr>
            <a:endParaRPr lang="en-US" sz="2000" dirty="0"/>
          </a:p>
          <a:p>
            <a:pPr marL="0" indent="0">
              <a:buNone/>
            </a:pPr>
            <a:endParaRPr lang="en-US" sz="2000" dirty="0"/>
          </a:p>
          <a:p>
            <a:pPr marL="0" indent="0">
              <a:buNone/>
            </a:pPr>
            <a:endParaRPr lang="en-US" sz="2000" dirty="0"/>
          </a:p>
          <a:p>
            <a:endParaRPr lang="en-US" sz="2000" dirty="0"/>
          </a:p>
        </p:txBody>
      </p:sp>
      <p:pic>
        <p:nvPicPr>
          <p:cNvPr id="7" name="Audio 6">
            <a:hlinkClick r:id="" action="ppaction://media"/>
            <a:extLst>
              <a:ext uri="{FF2B5EF4-FFF2-40B4-BE49-F238E27FC236}">
                <a16:creationId xmlns:a16="http://schemas.microsoft.com/office/drawing/2014/main" id="{065271DF-6296-4011-813D-76797F235E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30840997"/>
      </p:ext>
    </p:extLst>
  </p:cSld>
  <p:clrMapOvr>
    <a:masterClrMapping/>
  </p:clrMapOvr>
  <mc:AlternateContent xmlns:mc="http://schemas.openxmlformats.org/markup-compatibility/2006" xmlns:p14="http://schemas.microsoft.com/office/powerpoint/2010/main">
    <mc:Choice Requires="p14">
      <p:transition spd="slow" p14:dur="2000" advTm="107982"/>
    </mc:Choice>
    <mc:Fallback xmlns="">
      <p:transition spd="slow" advTm="107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35714"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271F4F-EE33-9A39-A0F7-DBEC06EFF0B8}"/>
              </a:ext>
            </a:extLst>
          </p:cNvPr>
          <p:cNvSpPr>
            <a:spLocks noGrp="1"/>
          </p:cNvSpPr>
          <p:nvPr>
            <p:ph type="title"/>
          </p:nvPr>
        </p:nvSpPr>
        <p:spPr>
          <a:xfrm>
            <a:off x="862818" y="685801"/>
            <a:ext cx="3057379" cy="3046228"/>
          </a:xfrm>
        </p:spPr>
        <p:txBody>
          <a:bodyPr vert="horz" lIns="91440" tIns="45720" rIns="91440" bIns="45720" rtlCol="0" anchor="b">
            <a:normAutofit/>
          </a:bodyPr>
          <a:lstStyle/>
          <a:p>
            <a:pPr algn="ctr"/>
            <a:r>
              <a:rPr lang="en-US" sz="3300" kern="1200" cap="all" spc="300" baseline="0" dirty="0">
                <a:solidFill>
                  <a:schemeClr val="bg2"/>
                </a:solidFill>
                <a:latin typeface="+mj-lt"/>
                <a:ea typeface="+mj-ea"/>
                <a:cs typeface="+mj-cs"/>
              </a:rPr>
              <a:t>Stored Procedure 1</a:t>
            </a:r>
          </a:p>
        </p:txBody>
      </p:sp>
      <p:sp>
        <p:nvSpPr>
          <p:cNvPr id="9" name="Content Placeholder 8">
            <a:extLst>
              <a:ext uri="{FF2B5EF4-FFF2-40B4-BE49-F238E27FC236}">
                <a16:creationId xmlns:a16="http://schemas.microsoft.com/office/drawing/2014/main" id="{BBCE755D-DC14-2BD8-BC2B-85473B10D48F}"/>
              </a:ext>
            </a:extLst>
          </p:cNvPr>
          <p:cNvSpPr>
            <a:spLocks noGrp="1"/>
          </p:cNvSpPr>
          <p:nvPr>
            <p:ph idx="1"/>
          </p:nvPr>
        </p:nvSpPr>
        <p:spPr>
          <a:xfrm>
            <a:off x="928468" y="4114800"/>
            <a:ext cx="2991729" cy="2057400"/>
          </a:xfrm>
        </p:spPr>
        <p:txBody>
          <a:bodyPr vert="horz" lIns="91440" tIns="45720" rIns="91440" bIns="45720" rtlCol="0">
            <a:normAutofit/>
          </a:bodyPr>
          <a:lstStyle/>
          <a:p>
            <a:pPr marL="0" indent="0" algn="ctr">
              <a:buNone/>
            </a:pPr>
            <a:r>
              <a:rPr lang="en-US" b="1" i="1" kern="1200" dirty="0">
                <a:solidFill>
                  <a:schemeClr val="bg1"/>
                </a:solidFill>
                <a:latin typeface="+mj-lt"/>
                <a:ea typeface="+mn-ea"/>
                <a:cs typeface="+mn-cs"/>
              </a:rPr>
              <a:t>MovieRating</a:t>
            </a:r>
            <a:endParaRPr lang="en-US" i="1" kern="1200" dirty="0">
              <a:solidFill>
                <a:schemeClr val="bg1"/>
              </a:solidFill>
              <a:latin typeface="+mj-lt"/>
              <a:ea typeface="+mn-ea"/>
              <a:cs typeface="+mn-cs"/>
            </a:endParaRPr>
          </a:p>
        </p:txBody>
      </p:sp>
      <p:pic>
        <p:nvPicPr>
          <p:cNvPr id="3" name="Picture 4">
            <a:extLst>
              <a:ext uri="{FF2B5EF4-FFF2-40B4-BE49-F238E27FC236}">
                <a16:creationId xmlns:a16="http://schemas.microsoft.com/office/drawing/2014/main" id="{DB5B0ADB-D0EF-5396-2CB7-9A4DD89FCC5F}"/>
              </a:ext>
            </a:extLst>
          </p:cNvPr>
          <p:cNvPicPr>
            <a:picLocks noChangeAspect="1"/>
          </p:cNvPicPr>
          <p:nvPr/>
        </p:nvPicPr>
        <p:blipFill rotWithShape="1">
          <a:blip r:embed="rId4"/>
          <a:srcRect l="24590" r="164" b="-315"/>
          <a:stretch/>
        </p:blipFill>
        <p:spPr>
          <a:xfrm>
            <a:off x="5085770" y="969484"/>
            <a:ext cx="6860848" cy="4781321"/>
          </a:xfrm>
          <a:prstGeom prst="rect">
            <a:avLst/>
          </a:prstGeom>
          <a:ln w="28575">
            <a:solidFill>
              <a:schemeClr val="tx1"/>
            </a:solidFill>
          </a:ln>
        </p:spPr>
      </p:pic>
      <p:pic>
        <p:nvPicPr>
          <p:cNvPr id="6" name="Audio 5">
            <a:hlinkClick r:id="" action="ppaction://media"/>
            <a:extLst>
              <a:ext uri="{FF2B5EF4-FFF2-40B4-BE49-F238E27FC236}">
                <a16:creationId xmlns:a16="http://schemas.microsoft.com/office/drawing/2014/main" id="{4B22DE17-1298-4127-9B65-279596D19F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26657161"/>
      </p:ext>
    </p:extLst>
  </p:cSld>
  <p:clrMapOvr>
    <a:masterClrMapping/>
  </p:clrMapOvr>
  <mc:AlternateContent xmlns:mc="http://schemas.openxmlformats.org/markup-compatibility/2006" xmlns:p14="http://schemas.microsoft.com/office/powerpoint/2010/main">
    <mc:Choice Requires="p14">
      <p:transition spd="slow" p14:dur="2000" advTm="25644"/>
    </mc:Choice>
    <mc:Fallback xmlns="">
      <p:transition spd="slow" advTm="25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71429"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271F4F-EE33-9A39-A0F7-DBEC06EFF0B8}"/>
              </a:ext>
            </a:extLst>
          </p:cNvPr>
          <p:cNvSpPr>
            <a:spLocks noGrp="1"/>
          </p:cNvSpPr>
          <p:nvPr>
            <p:ph type="title"/>
          </p:nvPr>
        </p:nvSpPr>
        <p:spPr>
          <a:xfrm>
            <a:off x="862818" y="685801"/>
            <a:ext cx="3057379" cy="3046228"/>
          </a:xfrm>
        </p:spPr>
        <p:txBody>
          <a:bodyPr vert="horz" lIns="91440" tIns="45720" rIns="91440" bIns="45720" rtlCol="0" anchor="b">
            <a:normAutofit/>
          </a:bodyPr>
          <a:lstStyle/>
          <a:p>
            <a:pPr algn="ctr"/>
            <a:r>
              <a:rPr lang="en-US" sz="3300" kern="1200" cap="all" spc="300" baseline="0" dirty="0">
                <a:solidFill>
                  <a:schemeClr val="bg2"/>
                </a:solidFill>
                <a:latin typeface="+mj-lt"/>
                <a:ea typeface="+mj-ea"/>
                <a:cs typeface="+mj-cs"/>
              </a:rPr>
              <a:t>Stored Procedure 2</a:t>
            </a:r>
          </a:p>
        </p:txBody>
      </p:sp>
      <p:sp>
        <p:nvSpPr>
          <p:cNvPr id="9" name="Content Placeholder 8">
            <a:extLst>
              <a:ext uri="{FF2B5EF4-FFF2-40B4-BE49-F238E27FC236}">
                <a16:creationId xmlns:a16="http://schemas.microsoft.com/office/drawing/2014/main" id="{BBCE755D-DC14-2BD8-BC2B-85473B10D48F}"/>
              </a:ext>
            </a:extLst>
          </p:cNvPr>
          <p:cNvSpPr>
            <a:spLocks noGrp="1"/>
          </p:cNvSpPr>
          <p:nvPr>
            <p:ph idx="1"/>
          </p:nvPr>
        </p:nvSpPr>
        <p:spPr>
          <a:xfrm>
            <a:off x="928468" y="4114800"/>
            <a:ext cx="2991729" cy="2057400"/>
          </a:xfrm>
        </p:spPr>
        <p:txBody>
          <a:bodyPr vert="horz" lIns="91440" tIns="45720" rIns="91440" bIns="45720" rtlCol="0">
            <a:normAutofit/>
          </a:bodyPr>
          <a:lstStyle/>
          <a:p>
            <a:pPr marL="0" indent="0" algn="ctr">
              <a:buNone/>
            </a:pPr>
            <a:r>
              <a:rPr lang="en-US" b="1" i="1" kern="1200" dirty="0">
                <a:solidFill>
                  <a:schemeClr val="bg1"/>
                </a:solidFill>
                <a:latin typeface="+mj-lt"/>
                <a:ea typeface="+mn-ea"/>
                <a:cs typeface="+mn-cs"/>
              </a:rPr>
              <a:t>Movie_LeadActor_Details</a:t>
            </a:r>
            <a:endParaRPr lang="en-US" i="1" kern="1200" dirty="0">
              <a:solidFill>
                <a:schemeClr val="bg1"/>
              </a:solidFill>
              <a:latin typeface="+mj-lt"/>
              <a:ea typeface="+mn-ea"/>
              <a:cs typeface="+mn-cs"/>
            </a:endParaRPr>
          </a:p>
        </p:txBody>
      </p:sp>
      <p:pic>
        <p:nvPicPr>
          <p:cNvPr id="3" name="Picture 5">
            <a:extLst>
              <a:ext uri="{FF2B5EF4-FFF2-40B4-BE49-F238E27FC236}">
                <a16:creationId xmlns:a16="http://schemas.microsoft.com/office/drawing/2014/main" id="{BFE8BEE6-108F-9DE0-61F1-14FFDFD39886}"/>
              </a:ext>
            </a:extLst>
          </p:cNvPr>
          <p:cNvPicPr>
            <a:picLocks noChangeAspect="1"/>
          </p:cNvPicPr>
          <p:nvPr/>
        </p:nvPicPr>
        <p:blipFill>
          <a:blip r:embed="rId4"/>
          <a:stretch>
            <a:fillRect/>
          </a:stretch>
        </p:blipFill>
        <p:spPr>
          <a:xfrm>
            <a:off x="4995582" y="1559410"/>
            <a:ext cx="7014882" cy="3739179"/>
          </a:xfrm>
          <a:prstGeom prst="rect">
            <a:avLst/>
          </a:prstGeom>
          <a:ln w="28575">
            <a:solidFill>
              <a:schemeClr val="tx1"/>
            </a:solidFill>
          </a:ln>
        </p:spPr>
      </p:pic>
      <p:pic>
        <p:nvPicPr>
          <p:cNvPr id="6" name="Audio 5">
            <a:hlinkClick r:id="" action="ppaction://media"/>
            <a:extLst>
              <a:ext uri="{FF2B5EF4-FFF2-40B4-BE49-F238E27FC236}">
                <a16:creationId xmlns:a16="http://schemas.microsoft.com/office/drawing/2014/main" id="{21569696-080B-4DE6-9C23-DD1C72A712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33864098"/>
      </p:ext>
    </p:extLst>
  </p:cSld>
  <p:clrMapOvr>
    <a:masterClrMapping/>
  </p:clrMapOvr>
  <mc:AlternateContent xmlns:mc="http://schemas.openxmlformats.org/markup-compatibility/2006" xmlns:p14="http://schemas.microsoft.com/office/powerpoint/2010/main">
    <mc:Choice Requires="p14">
      <p:transition spd="slow" p14:dur="2000" advTm="16705"/>
    </mc:Choice>
    <mc:Fallback xmlns="">
      <p:transition spd="slow" advTm="16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271F4F-EE33-9A39-A0F7-DBEC06EFF0B8}"/>
              </a:ext>
            </a:extLst>
          </p:cNvPr>
          <p:cNvSpPr>
            <a:spLocks noGrp="1"/>
          </p:cNvSpPr>
          <p:nvPr>
            <p:ph type="title"/>
          </p:nvPr>
        </p:nvSpPr>
        <p:spPr>
          <a:xfrm>
            <a:off x="862818" y="685801"/>
            <a:ext cx="3057379" cy="3046228"/>
          </a:xfrm>
        </p:spPr>
        <p:txBody>
          <a:bodyPr vert="horz" lIns="91440" tIns="45720" rIns="91440" bIns="45720" rtlCol="0" anchor="b">
            <a:normAutofit/>
          </a:bodyPr>
          <a:lstStyle/>
          <a:p>
            <a:pPr algn="ctr"/>
            <a:r>
              <a:rPr lang="en-US" sz="3300" kern="1200" cap="all" spc="300" baseline="0" dirty="0">
                <a:solidFill>
                  <a:schemeClr val="bg2"/>
                </a:solidFill>
                <a:latin typeface="+mj-lt"/>
                <a:ea typeface="+mj-ea"/>
                <a:cs typeface="+mj-cs"/>
              </a:rPr>
              <a:t>Stored Procedure 3</a:t>
            </a:r>
            <a:endParaRPr lang="en-US" sz="3300" kern="1200" cap="all" spc="300" baseline="0" dirty="0">
              <a:solidFill>
                <a:schemeClr val="bg2"/>
              </a:solidFill>
              <a:latin typeface="+mj-lt"/>
            </a:endParaRPr>
          </a:p>
        </p:txBody>
      </p:sp>
      <p:sp>
        <p:nvSpPr>
          <p:cNvPr id="9" name="Content Placeholder 8">
            <a:extLst>
              <a:ext uri="{FF2B5EF4-FFF2-40B4-BE49-F238E27FC236}">
                <a16:creationId xmlns:a16="http://schemas.microsoft.com/office/drawing/2014/main" id="{BBCE755D-DC14-2BD8-BC2B-85473B10D48F}"/>
              </a:ext>
            </a:extLst>
          </p:cNvPr>
          <p:cNvSpPr>
            <a:spLocks noGrp="1"/>
          </p:cNvSpPr>
          <p:nvPr>
            <p:ph idx="1"/>
          </p:nvPr>
        </p:nvSpPr>
        <p:spPr>
          <a:xfrm>
            <a:off x="928468" y="4114800"/>
            <a:ext cx="2991729" cy="2057400"/>
          </a:xfrm>
        </p:spPr>
        <p:txBody>
          <a:bodyPr vert="horz" lIns="91440" tIns="45720" rIns="91440" bIns="45720" rtlCol="0" anchor="t">
            <a:normAutofit/>
          </a:bodyPr>
          <a:lstStyle/>
          <a:p>
            <a:pPr marL="0" indent="0" algn="ctr">
              <a:buNone/>
            </a:pPr>
            <a:r>
              <a:rPr lang="en-US" b="1" i="1" kern="1200" dirty="0">
                <a:solidFill>
                  <a:schemeClr val="bg1"/>
                </a:solidFill>
                <a:latin typeface="+mj-lt"/>
                <a:ea typeface="+mn-ea"/>
                <a:cs typeface="+mn-cs"/>
              </a:rPr>
              <a:t>Movie_</a:t>
            </a:r>
            <a:r>
              <a:rPr lang="en-US" b="1" i="1" dirty="0">
                <a:solidFill>
                  <a:schemeClr val="bg1"/>
                </a:solidFill>
              </a:rPr>
              <a:t>Details</a:t>
            </a:r>
            <a:endParaRPr lang="en-US" i="1" kern="1200" dirty="0">
              <a:solidFill>
                <a:schemeClr val="bg1"/>
              </a:solidFill>
              <a:latin typeface="+mj-lt"/>
              <a:ea typeface="+mn-ea"/>
              <a:cs typeface="+mn-cs"/>
            </a:endParaRPr>
          </a:p>
        </p:txBody>
      </p:sp>
      <p:pic>
        <p:nvPicPr>
          <p:cNvPr id="4" name="Picture 4">
            <a:extLst>
              <a:ext uri="{FF2B5EF4-FFF2-40B4-BE49-F238E27FC236}">
                <a16:creationId xmlns:a16="http://schemas.microsoft.com/office/drawing/2014/main" id="{59557192-B25D-D74F-54B7-9793234B1EBB}"/>
              </a:ext>
            </a:extLst>
          </p:cNvPr>
          <p:cNvPicPr>
            <a:picLocks noChangeAspect="1"/>
          </p:cNvPicPr>
          <p:nvPr/>
        </p:nvPicPr>
        <p:blipFill>
          <a:blip r:embed="rId4"/>
          <a:stretch>
            <a:fillRect/>
          </a:stretch>
        </p:blipFill>
        <p:spPr>
          <a:xfrm>
            <a:off x="4892488" y="1950140"/>
            <a:ext cx="7057464" cy="3753337"/>
          </a:xfrm>
          <a:prstGeom prst="rect">
            <a:avLst/>
          </a:prstGeom>
          <a:ln w="28575">
            <a:solidFill>
              <a:schemeClr val="bg2">
                <a:lumMod val="10000"/>
              </a:schemeClr>
            </a:solidFill>
          </a:ln>
        </p:spPr>
      </p:pic>
      <p:pic>
        <p:nvPicPr>
          <p:cNvPr id="3" name="Audio 2">
            <a:hlinkClick r:id="" action="ppaction://media"/>
            <a:extLst>
              <a:ext uri="{FF2B5EF4-FFF2-40B4-BE49-F238E27FC236}">
                <a16:creationId xmlns:a16="http://schemas.microsoft.com/office/drawing/2014/main" id="{8157754B-3F3E-47BA-97B7-6041018D44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57520906"/>
      </p:ext>
    </p:extLst>
  </p:cSld>
  <p:clrMapOvr>
    <a:masterClrMapping/>
  </p:clrMapOvr>
  <mc:AlternateContent xmlns:mc="http://schemas.openxmlformats.org/markup-compatibility/2006" xmlns:p14="http://schemas.microsoft.com/office/powerpoint/2010/main">
    <mc:Choice Requires="p14">
      <p:transition spd="slow" p14:dur="2000" advTm="20898"/>
    </mc:Choice>
    <mc:Fallback xmlns="">
      <p:transition spd="slow" advTm="20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705FB-50CF-4DB5-A4A0-D665748108D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BE1AFAA-CF69-4662-A1B6-99B035492DD1}"/>
              </a:ext>
            </a:extLst>
          </p:cNvPr>
          <p:cNvSpPr>
            <a:spLocks noGrp="1"/>
          </p:cNvSpPr>
          <p:nvPr>
            <p:ph idx="1"/>
          </p:nvPr>
        </p:nvSpPr>
        <p:spPr/>
        <p:txBody>
          <a:bodyPr/>
          <a:lstStyle/>
          <a:p>
            <a:endParaRPr lang="en-US"/>
          </a:p>
        </p:txBody>
      </p:sp>
      <p:sp useBgFill="1">
        <p:nvSpPr>
          <p:cNvPr id="4" name="Rectangle 3">
            <a:extLst>
              <a:ext uri="{FF2B5EF4-FFF2-40B4-BE49-F238E27FC236}">
                <a16:creationId xmlns:a16="http://schemas.microsoft.com/office/drawing/2014/main" id="{F2AC5A0D-461A-4512-881C-A0A2B3AA61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D2F3EBF-9BA1-4CBD-B3DE-38F4E80A32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71600" y="1371600"/>
            <a:ext cx="4038600" cy="41148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B7F0223-B1CC-4570-8981-35486BE5EBF1}"/>
              </a:ext>
            </a:extLst>
          </p:cNvPr>
          <p:cNvSpPr txBox="1">
            <a:spLocks/>
          </p:cNvSpPr>
          <p:nvPr/>
        </p:nvSpPr>
        <p:spPr>
          <a:xfrm>
            <a:off x="1880383" y="1972344"/>
            <a:ext cx="3048000" cy="18400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pPr algn="ctr"/>
            <a:r>
              <a:rPr lang="en-US" dirty="0">
                <a:solidFill>
                  <a:schemeClr val="bg2"/>
                </a:solidFill>
              </a:rPr>
              <a:t>Stored Procedure 4</a:t>
            </a:r>
          </a:p>
        </p:txBody>
      </p:sp>
      <p:sp>
        <p:nvSpPr>
          <p:cNvPr id="7" name="Content Placeholder 8">
            <a:extLst>
              <a:ext uri="{FF2B5EF4-FFF2-40B4-BE49-F238E27FC236}">
                <a16:creationId xmlns:a16="http://schemas.microsoft.com/office/drawing/2014/main" id="{7D391C72-772E-4880-8350-4DEC1714478F}"/>
              </a:ext>
            </a:extLst>
          </p:cNvPr>
          <p:cNvSpPr txBox="1">
            <a:spLocks/>
          </p:cNvSpPr>
          <p:nvPr/>
        </p:nvSpPr>
        <p:spPr>
          <a:xfrm>
            <a:off x="2057401" y="4114799"/>
            <a:ext cx="2705100" cy="85109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a:solidFill>
                  <a:schemeClr val="bg1"/>
                </a:solidFill>
              </a:rPr>
              <a:t>Movie_Details123</a:t>
            </a:r>
          </a:p>
        </p:txBody>
      </p:sp>
      <p:pic>
        <p:nvPicPr>
          <p:cNvPr id="8" name="Picture 5">
            <a:extLst>
              <a:ext uri="{FF2B5EF4-FFF2-40B4-BE49-F238E27FC236}">
                <a16:creationId xmlns:a16="http://schemas.microsoft.com/office/drawing/2014/main" id="{DFE40F38-D26C-4B52-A9C1-8ED6880A1719}"/>
              </a:ext>
            </a:extLst>
          </p:cNvPr>
          <p:cNvPicPr>
            <a:picLocks noChangeAspect="1"/>
          </p:cNvPicPr>
          <p:nvPr/>
        </p:nvPicPr>
        <p:blipFill>
          <a:blip r:embed="rId4"/>
          <a:stretch>
            <a:fillRect/>
          </a:stretch>
        </p:blipFill>
        <p:spPr>
          <a:xfrm>
            <a:off x="5681383" y="3621783"/>
            <a:ext cx="6295464" cy="2593756"/>
          </a:xfrm>
          <a:prstGeom prst="rect">
            <a:avLst/>
          </a:prstGeom>
        </p:spPr>
      </p:pic>
      <p:pic>
        <p:nvPicPr>
          <p:cNvPr id="9" name="Picture 4">
            <a:extLst>
              <a:ext uri="{FF2B5EF4-FFF2-40B4-BE49-F238E27FC236}">
                <a16:creationId xmlns:a16="http://schemas.microsoft.com/office/drawing/2014/main" id="{E9077475-3913-4920-A72C-CE8EDF1D5DC3}"/>
              </a:ext>
            </a:extLst>
          </p:cNvPr>
          <p:cNvPicPr>
            <a:picLocks noChangeAspect="1"/>
          </p:cNvPicPr>
          <p:nvPr/>
        </p:nvPicPr>
        <p:blipFill>
          <a:blip r:embed="rId5"/>
          <a:stretch>
            <a:fillRect/>
          </a:stretch>
        </p:blipFill>
        <p:spPr>
          <a:xfrm>
            <a:off x="6974121" y="205429"/>
            <a:ext cx="3709988" cy="3344593"/>
          </a:xfrm>
          <a:prstGeom prst="rect">
            <a:avLst/>
          </a:prstGeom>
        </p:spPr>
      </p:pic>
      <p:pic>
        <p:nvPicPr>
          <p:cNvPr id="10" name="Audio 9">
            <a:hlinkClick r:id="" action="ppaction://media"/>
            <a:extLst>
              <a:ext uri="{FF2B5EF4-FFF2-40B4-BE49-F238E27FC236}">
                <a16:creationId xmlns:a16="http://schemas.microsoft.com/office/drawing/2014/main" id="{B657F801-5A29-4CFE-B63D-692449D02C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57543126"/>
      </p:ext>
    </p:extLst>
  </p:cSld>
  <p:clrMapOvr>
    <a:masterClrMapping/>
  </p:clrMapOvr>
  <mc:AlternateContent xmlns:mc="http://schemas.openxmlformats.org/markup-compatibility/2006" xmlns:p14="http://schemas.microsoft.com/office/powerpoint/2010/main">
    <mc:Choice Requires="p14">
      <p:transition spd="slow" p14:dur="2000" advTm="21674"/>
    </mc:Choice>
    <mc:Fallback xmlns="">
      <p:transition spd="slow" advTm="21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39E5B6-D1C8-3044-EAFD-79BB2CB97E02}"/>
              </a:ext>
            </a:extLst>
          </p:cNvPr>
          <p:cNvSpPr>
            <a:spLocks noGrp="1"/>
          </p:cNvSpPr>
          <p:nvPr>
            <p:ph type="title"/>
          </p:nvPr>
        </p:nvSpPr>
        <p:spPr>
          <a:xfrm>
            <a:off x="685800" y="1371600"/>
            <a:ext cx="2742028" cy="4114800"/>
          </a:xfrm>
        </p:spPr>
        <p:txBody>
          <a:bodyPr anchor="ctr">
            <a:normAutofit/>
          </a:bodyPr>
          <a:lstStyle/>
          <a:p>
            <a:pPr algn="ctr"/>
            <a:r>
              <a:rPr lang="en-US">
                <a:solidFill>
                  <a:schemeClr val="bg2"/>
                </a:solidFill>
              </a:rPr>
              <a:t>triggers</a:t>
            </a:r>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7203D9-D6DF-4BBE-C925-0FFA46184F99}"/>
              </a:ext>
            </a:extLst>
          </p:cNvPr>
          <p:cNvSpPr>
            <a:spLocks noGrp="1"/>
          </p:cNvSpPr>
          <p:nvPr>
            <p:ph idx="1"/>
          </p:nvPr>
        </p:nvSpPr>
        <p:spPr>
          <a:xfrm>
            <a:off x="5310963" y="1270591"/>
            <a:ext cx="6090798" cy="4364666"/>
          </a:xfrm>
        </p:spPr>
        <p:txBody>
          <a:bodyPr vert="horz" lIns="91440" tIns="45720" rIns="91440" bIns="45720" rtlCol="0" anchor="ctr">
            <a:normAutofit lnSpcReduction="10000"/>
          </a:bodyPr>
          <a:lstStyle/>
          <a:p>
            <a:pPr>
              <a:lnSpc>
                <a:spcPct val="90000"/>
              </a:lnSpc>
              <a:buNone/>
            </a:pPr>
            <a:r>
              <a:rPr lang="en-US" dirty="0">
                <a:ea typeface="+mj-lt"/>
                <a:cs typeface="+mj-lt"/>
              </a:rPr>
              <a:t>   Triggers allow you to validate the data's integrity. When a change occurs in the database, the triggers might make changes to the whole database. Triggers aid in keeping the User Interface light. Instead of repeating the same function call throughout the program, you may use a trigger to have it run. </a:t>
            </a:r>
            <a:endParaRPr lang="en-US" dirty="0"/>
          </a:p>
          <a:p>
            <a:pPr>
              <a:lnSpc>
                <a:spcPct val="90000"/>
              </a:lnSpc>
              <a:buNone/>
            </a:pPr>
            <a:r>
              <a:rPr lang="en-US" dirty="0">
                <a:ea typeface="+mj-lt"/>
                <a:cs typeface="+mj-lt"/>
              </a:rPr>
              <a:t>  </a:t>
            </a:r>
            <a:endParaRPr lang="en-US" dirty="0"/>
          </a:p>
          <a:p>
            <a:pPr>
              <a:lnSpc>
                <a:spcPct val="90000"/>
              </a:lnSpc>
              <a:buNone/>
            </a:pPr>
            <a:r>
              <a:rPr lang="en-US" dirty="0">
                <a:ea typeface="+mj-lt"/>
                <a:cs typeface="+mj-lt"/>
              </a:rPr>
              <a:t>  We have used 2 triggers :  </a:t>
            </a:r>
            <a:endParaRPr lang="en-US" dirty="0"/>
          </a:p>
          <a:p>
            <a:pPr marR="299720" fontAlgn="base">
              <a:lnSpc>
                <a:spcPct val="90000"/>
              </a:lnSpc>
              <a:spcAft>
                <a:spcPts val="0"/>
              </a:spcAft>
            </a:pPr>
            <a:r>
              <a:rPr lang="en-US" dirty="0" err="1">
                <a:ea typeface="+mj-lt"/>
                <a:cs typeface="+mj-lt"/>
              </a:rPr>
              <a:t>tgr_movie_INSERT</a:t>
            </a:r>
            <a:endParaRPr lang="en-US" dirty="0">
              <a:ea typeface="+mj-lt"/>
              <a:cs typeface="+mj-lt"/>
            </a:endParaRPr>
          </a:p>
          <a:p>
            <a:pPr fontAlgn="base">
              <a:lnSpc>
                <a:spcPct val="90000"/>
              </a:lnSpc>
              <a:spcAft>
                <a:spcPts val="0"/>
              </a:spcAft>
            </a:pPr>
            <a:r>
              <a:rPr lang="en-US" dirty="0" err="1">
                <a:ea typeface="+mj-lt"/>
                <a:cs typeface="+mj-lt"/>
              </a:rPr>
              <a:t>tgr_movie_neg_rating_INSERT</a:t>
            </a:r>
            <a:endParaRPr lang="en-US" dirty="0">
              <a:ea typeface="+mj-lt"/>
              <a:cs typeface="+mj-lt"/>
            </a:endParaRPr>
          </a:p>
          <a:p>
            <a:pPr marL="0" indent="0">
              <a:lnSpc>
                <a:spcPct val="90000"/>
              </a:lnSpc>
              <a:buNone/>
            </a:pPr>
            <a:r>
              <a:rPr lang="en-US" dirty="0">
                <a:ea typeface="+mj-lt"/>
                <a:cs typeface="+mj-lt"/>
              </a:rPr>
              <a:t>  </a:t>
            </a:r>
            <a:endParaRPr lang="en-US" sz="2000" dirty="0"/>
          </a:p>
        </p:txBody>
      </p:sp>
      <p:pic>
        <p:nvPicPr>
          <p:cNvPr id="4" name="Audio 3">
            <a:hlinkClick r:id="" action="ppaction://media"/>
            <a:extLst>
              <a:ext uri="{FF2B5EF4-FFF2-40B4-BE49-F238E27FC236}">
                <a16:creationId xmlns:a16="http://schemas.microsoft.com/office/drawing/2014/main" id="{F3255E68-EC03-4052-90F3-B83F9D68318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02345021"/>
      </p:ext>
    </p:extLst>
  </p:cSld>
  <p:clrMapOvr>
    <a:masterClrMapping/>
  </p:clrMapOvr>
  <mc:AlternateContent xmlns:mc="http://schemas.openxmlformats.org/markup-compatibility/2006" xmlns:p14="http://schemas.microsoft.com/office/powerpoint/2010/main">
    <mc:Choice Requires="p14">
      <p:transition spd="slow" p14:dur="2000" advTm="61728"/>
    </mc:Choice>
    <mc:Fallback xmlns="">
      <p:transition spd="slow" advTm="61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7765F5-D75D-1D5F-4ED6-9CF76C1EEFAF}"/>
              </a:ext>
            </a:extLst>
          </p:cNvPr>
          <p:cNvSpPr>
            <a:spLocks noGrp="1"/>
          </p:cNvSpPr>
          <p:nvPr>
            <p:ph type="title"/>
          </p:nvPr>
        </p:nvSpPr>
        <p:spPr>
          <a:xfrm>
            <a:off x="1225924" y="573740"/>
            <a:ext cx="9486900" cy="845139"/>
          </a:xfrm>
        </p:spPr>
        <p:txBody>
          <a:bodyPr vert="horz" lIns="91440" tIns="45720" rIns="91440" bIns="45720" rtlCol="0" anchor="b">
            <a:normAutofit/>
          </a:bodyPr>
          <a:lstStyle/>
          <a:p>
            <a:pPr algn="ctr"/>
            <a:r>
              <a:rPr lang="en-US" sz="3600" kern="1200" cap="all" spc="300" baseline="0">
                <a:solidFill>
                  <a:schemeClr val="tx2"/>
                </a:solidFill>
                <a:latin typeface="+mj-lt"/>
                <a:ea typeface="+mj-ea"/>
                <a:cs typeface="+mj-cs"/>
              </a:rPr>
              <a:t>Trigger 1: </a:t>
            </a:r>
            <a:r>
              <a:rPr lang="en-US" sz="3600" b="1" kern="1200" cap="all" spc="300" baseline="0">
                <a:solidFill>
                  <a:schemeClr val="tx2"/>
                </a:solidFill>
                <a:latin typeface="+mj-lt"/>
                <a:ea typeface="+mj-ea"/>
                <a:cs typeface="+mj-cs"/>
              </a:rPr>
              <a:t>tgr_movie_INSERT</a:t>
            </a:r>
            <a:endParaRPr lang="en-US" sz="3600" kern="1200" cap="all" spc="300" baseline="0">
              <a:solidFill>
                <a:schemeClr val="tx2"/>
              </a:solidFill>
              <a:latin typeface="+mj-lt"/>
              <a:ea typeface="+mj-ea"/>
              <a:cs typeface="+mj-cs"/>
            </a:endParaRPr>
          </a:p>
        </p:txBody>
      </p:sp>
      <p:pic>
        <p:nvPicPr>
          <p:cNvPr id="4" name="Picture 4">
            <a:extLst>
              <a:ext uri="{FF2B5EF4-FFF2-40B4-BE49-F238E27FC236}">
                <a16:creationId xmlns:a16="http://schemas.microsoft.com/office/drawing/2014/main" id="{84A8077A-63BF-7080-9FEC-51AD5AB27F05}"/>
              </a:ext>
            </a:extLst>
          </p:cNvPr>
          <p:cNvPicPr>
            <a:picLocks noGrp="1" noChangeAspect="1"/>
          </p:cNvPicPr>
          <p:nvPr>
            <p:ph idx="1"/>
          </p:nvPr>
        </p:nvPicPr>
        <p:blipFill>
          <a:blip r:embed="rId4"/>
          <a:stretch>
            <a:fillRect/>
          </a:stretch>
        </p:blipFill>
        <p:spPr>
          <a:xfrm>
            <a:off x="889894" y="2010334"/>
            <a:ext cx="4384917" cy="3893855"/>
          </a:xfrm>
          <a:prstGeom prst="rect">
            <a:avLst/>
          </a:prstGeom>
        </p:spPr>
      </p:pic>
      <p:pic>
        <p:nvPicPr>
          <p:cNvPr id="5" name="Picture 5">
            <a:extLst>
              <a:ext uri="{FF2B5EF4-FFF2-40B4-BE49-F238E27FC236}">
                <a16:creationId xmlns:a16="http://schemas.microsoft.com/office/drawing/2014/main" id="{30F899DE-8428-B81C-ADC0-294CADC65D3D}"/>
              </a:ext>
            </a:extLst>
          </p:cNvPr>
          <p:cNvPicPr>
            <a:picLocks noChangeAspect="1"/>
          </p:cNvPicPr>
          <p:nvPr/>
        </p:nvPicPr>
        <p:blipFill>
          <a:blip r:embed="rId5"/>
          <a:stretch>
            <a:fillRect/>
          </a:stretch>
        </p:blipFill>
        <p:spPr>
          <a:xfrm>
            <a:off x="5432696" y="2763716"/>
            <a:ext cx="5887624" cy="1770769"/>
          </a:xfrm>
          <a:prstGeom prst="rect">
            <a:avLst/>
          </a:prstGeom>
        </p:spPr>
      </p:pic>
      <p:pic>
        <p:nvPicPr>
          <p:cNvPr id="6" name="Audio 5">
            <a:hlinkClick r:id="" action="ppaction://media"/>
            <a:extLst>
              <a:ext uri="{FF2B5EF4-FFF2-40B4-BE49-F238E27FC236}">
                <a16:creationId xmlns:a16="http://schemas.microsoft.com/office/drawing/2014/main" id="{84F539ED-0FD4-4384-8835-D4F32982E7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37456707"/>
      </p:ext>
    </p:extLst>
  </p:cSld>
  <p:clrMapOvr>
    <a:masterClrMapping/>
  </p:clrMapOvr>
  <mc:AlternateContent xmlns:mc="http://schemas.openxmlformats.org/markup-compatibility/2006" xmlns:p14="http://schemas.microsoft.com/office/powerpoint/2010/main">
    <mc:Choice Requires="p14">
      <p:transition spd="slow" p14:dur="2000" advTm="32688"/>
    </mc:Choice>
    <mc:Fallback xmlns="">
      <p:transition spd="slow" advTm="32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38776"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7765F5-D75D-1D5F-4ED6-9CF76C1EEFAF}"/>
              </a:ext>
            </a:extLst>
          </p:cNvPr>
          <p:cNvSpPr>
            <a:spLocks noGrp="1"/>
          </p:cNvSpPr>
          <p:nvPr>
            <p:ph type="title"/>
          </p:nvPr>
        </p:nvSpPr>
        <p:spPr>
          <a:xfrm>
            <a:off x="1225924" y="573740"/>
            <a:ext cx="9486900" cy="845139"/>
          </a:xfrm>
        </p:spPr>
        <p:txBody>
          <a:bodyPr vert="horz" lIns="91440" tIns="45720" rIns="91440" bIns="45720" rtlCol="0" anchor="b">
            <a:normAutofit/>
          </a:bodyPr>
          <a:lstStyle/>
          <a:p>
            <a:pPr algn="ctr"/>
            <a:r>
              <a:rPr lang="en-US" sz="2400" b="1" kern="1200" cap="all" spc="300" baseline="0" dirty="0">
                <a:latin typeface="+mj-lt"/>
                <a:ea typeface="+mj-ea"/>
                <a:cs typeface="+mj-cs"/>
              </a:rPr>
              <a:t>Trigger </a:t>
            </a:r>
            <a:r>
              <a:rPr lang="en-US" sz="2400" b="1" dirty="0"/>
              <a:t>2 </a:t>
            </a:r>
            <a:r>
              <a:rPr lang="en-US" sz="2400" b="1" kern="1200" cap="all" spc="300" baseline="0" dirty="0">
                <a:latin typeface="+mj-lt"/>
                <a:ea typeface="+mj-ea"/>
                <a:cs typeface="+mj-cs"/>
              </a:rPr>
              <a:t>: </a:t>
            </a:r>
            <a:r>
              <a:rPr lang="en-US" sz="2400" b="1" dirty="0" err="1"/>
              <a:t>tgr_movie_neg_rating_INSERT</a:t>
            </a:r>
            <a:endParaRPr lang="en-US" sz="2400" b="1" dirty="0"/>
          </a:p>
        </p:txBody>
      </p:sp>
      <p:pic>
        <p:nvPicPr>
          <p:cNvPr id="1026" name="Picture 2">
            <a:extLst>
              <a:ext uri="{FF2B5EF4-FFF2-40B4-BE49-F238E27FC236}">
                <a16:creationId xmlns:a16="http://schemas.microsoft.com/office/drawing/2014/main" id="{17DCED1B-E42A-4507-B5EF-A5A27AD302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8805" y="1619479"/>
            <a:ext cx="5669297" cy="41092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7713328-B910-439B-A93F-1CC4066E5F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63137" y="2257025"/>
            <a:ext cx="4591654" cy="2592577"/>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036DE66A-DFFC-4818-8E2D-52B3B809490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48979859"/>
      </p:ext>
    </p:extLst>
  </p:cSld>
  <p:clrMapOvr>
    <a:masterClrMapping/>
  </p:clrMapOvr>
  <mc:AlternateContent xmlns:mc="http://schemas.openxmlformats.org/markup-compatibility/2006" xmlns:p14="http://schemas.microsoft.com/office/powerpoint/2010/main">
    <mc:Choice Requires="p14">
      <p:transition spd="slow" p14:dur="2000" advTm="25652"/>
    </mc:Choice>
    <mc:Fallback xmlns="">
      <p:transition spd="slow" advTm="25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C65F12-25BD-2155-D86D-FD980F777375}"/>
              </a:ext>
            </a:extLst>
          </p:cNvPr>
          <p:cNvSpPr>
            <a:spLocks noGrp="1"/>
          </p:cNvSpPr>
          <p:nvPr>
            <p:ph type="title"/>
          </p:nvPr>
        </p:nvSpPr>
        <p:spPr>
          <a:xfrm>
            <a:off x="8128028" y="239150"/>
            <a:ext cx="3390899" cy="1303606"/>
          </a:xfrm>
        </p:spPr>
        <p:txBody>
          <a:bodyPr>
            <a:normAutofit/>
          </a:bodyPr>
          <a:lstStyle/>
          <a:p>
            <a:pPr algn="ctr"/>
            <a:r>
              <a:rPr lang="en-US"/>
              <a:t>NOSQL </a:t>
            </a:r>
          </a:p>
        </p:txBody>
      </p:sp>
      <p:pic>
        <p:nvPicPr>
          <p:cNvPr id="4" name="Picture 4" descr="Graphical user interface, application&#10;&#10;Description automatically generated">
            <a:extLst>
              <a:ext uri="{FF2B5EF4-FFF2-40B4-BE49-F238E27FC236}">
                <a16:creationId xmlns:a16="http://schemas.microsoft.com/office/drawing/2014/main" id="{3490FF02-D2AC-21D1-F92C-A52C57FA9BFB}"/>
              </a:ext>
            </a:extLst>
          </p:cNvPr>
          <p:cNvPicPr>
            <a:picLocks noChangeAspect="1"/>
          </p:cNvPicPr>
          <p:nvPr/>
        </p:nvPicPr>
        <p:blipFill>
          <a:blip r:embed="rId4"/>
          <a:stretch>
            <a:fillRect/>
          </a:stretch>
        </p:blipFill>
        <p:spPr>
          <a:xfrm>
            <a:off x="683489" y="2019300"/>
            <a:ext cx="6096000" cy="2819399"/>
          </a:xfrm>
          <a:prstGeom prst="rect">
            <a:avLst/>
          </a:prstGeom>
          <a:ln w="28575">
            <a:solidFill>
              <a:schemeClr val="tx1">
                <a:lumMod val="95000"/>
                <a:lumOff val="5000"/>
              </a:schemeClr>
            </a:solidFill>
          </a:ln>
        </p:spPr>
      </p:pic>
      <p:sp>
        <p:nvSpPr>
          <p:cNvPr id="3" name="Content Placeholder 2">
            <a:extLst>
              <a:ext uri="{FF2B5EF4-FFF2-40B4-BE49-F238E27FC236}">
                <a16:creationId xmlns:a16="http://schemas.microsoft.com/office/drawing/2014/main" id="{99ACC71B-6EBB-02D3-824B-3A06411D9FA0}"/>
              </a:ext>
            </a:extLst>
          </p:cNvPr>
          <p:cNvSpPr>
            <a:spLocks noGrp="1"/>
          </p:cNvSpPr>
          <p:nvPr>
            <p:ph idx="1"/>
          </p:nvPr>
        </p:nvSpPr>
        <p:spPr>
          <a:xfrm>
            <a:off x="8115301" y="1814732"/>
            <a:ext cx="3390899" cy="4501662"/>
          </a:xfrm>
        </p:spPr>
        <p:txBody>
          <a:bodyPr vert="horz" lIns="91440" tIns="45720" rIns="91440" bIns="45720" rtlCol="0" anchor="t">
            <a:normAutofit/>
          </a:bodyPr>
          <a:lstStyle/>
          <a:p>
            <a:pPr marL="0" indent="0">
              <a:buNone/>
            </a:pPr>
            <a:endParaRPr lang="en-US"/>
          </a:p>
          <a:p>
            <a:pPr marL="0" indent="0">
              <a:buNone/>
            </a:pPr>
            <a:r>
              <a:rPr lang="en-US"/>
              <a:t>We have created 2 buckets namely:</a:t>
            </a:r>
          </a:p>
          <a:p>
            <a:r>
              <a:rPr lang="en-US"/>
              <a:t>Actor530 </a:t>
            </a:r>
          </a:p>
          <a:p>
            <a:r>
              <a:rPr lang="en-US"/>
              <a:t>Movie 530</a:t>
            </a:r>
          </a:p>
          <a:p>
            <a:endParaRPr lang="en-US"/>
          </a:p>
          <a:p>
            <a:endParaRPr lang="en-US"/>
          </a:p>
        </p:txBody>
      </p:sp>
      <p:pic>
        <p:nvPicPr>
          <p:cNvPr id="10" name="Audio 9">
            <a:hlinkClick r:id="" action="ppaction://media"/>
            <a:extLst>
              <a:ext uri="{FF2B5EF4-FFF2-40B4-BE49-F238E27FC236}">
                <a16:creationId xmlns:a16="http://schemas.microsoft.com/office/drawing/2014/main" id="{7EC034D8-23DB-4841-A117-468501FB24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
        <p:nvSpPr>
          <p:cNvPr id="8" name="TextBox 7">
            <a:extLst>
              <a:ext uri="{FF2B5EF4-FFF2-40B4-BE49-F238E27FC236}">
                <a16:creationId xmlns:a16="http://schemas.microsoft.com/office/drawing/2014/main" id="{BC7C3423-9934-469B-B313-EB744846C41E}"/>
              </a:ext>
            </a:extLst>
          </p:cNvPr>
          <p:cNvSpPr txBox="1"/>
          <p:nvPr/>
        </p:nvSpPr>
        <p:spPr>
          <a:xfrm>
            <a:off x="11180558" y="5848906"/>
            <a:ext cx="973343" cy="369332"/>
          </a:xfrm>
          <a:prstGeom prst="rect">
            <a:avLst/>
          </a:prstGeom>
          <a:noFill/>
        </p:spPr>
        <p:txBody>
          <a:bodyPr wrap="none" rtlCol="0">
            <a:spAutoFit/>
          </a:bodyPr>
          <a:lstStyle/>
          <a:p>
            <a:r>
              <a:rPr lang="en-US" dirty="0"/>
              <a:t>Abhilash</a:t>
            </a:r>
          </a:p>
        </p:txBody>
      </p:sp>
    </p:spTree>
    <p:extLst>
      <p:ext uri="{BB962C8B-B14F-4D97-AF65-F5344CB8AC3E}">
        <p14:creationId xmlns:p14="http://schemas.microsoft.com/office/powerpoint/2010/main" val="2224173286"/>
      </p:ext>
    </p:extLst>
  </p:cSld>
  <p:clrMapOvr>
    <a:masterClrMapping/>
  </p:clrMapOvr>
  <mc:AlternateContent xmlns:mc="http://schemas.openxmlformats.org/markup-compatibility/2006" xmlns:p14="http://schemas.microsoft.com/office/powerpoint/2010/main">
    <mc:Choice Requires="p14">
      <p:transition spd="slow" p14:dur="2000" advTm="71690"/>
    </mc:Choice>
    <mc:Fallback xmlns="">
      <p:transition spd="slow" advTm="71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88BE379-4785-4815-8FC9-A24E80D37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62F85E-7856-415B-BA26-EFA2D2EF0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6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0"/>
            <a:ext cx="3390900"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5AFEBA-FCFF-1E8E-50F0-55EF239DDACF}"/>
              </a:ext>
            </a:extLst>
          </p:cNvPr>
          <p:cNvSpPr>
            <a:spLocks noGrp="1"/>
          </p:cNvSpPr>
          <p:nvPr>
            <p:ph type="title"/>
          </p:nvPr>
        </p:nvSpPr>
        <p:spPr>
          <a:xfrm>
            <a:off x="1706526" y="1695893"/>
            <a:ext cx="2732567" cy="3487480"/>
          </a:xfrm>
        </p:spPr>
        <p:txBody>
          <a:bodyPr anchor="ctr">
            <a:normAutofit/>
          </a:bodyPr>
          <a:lstStyle/>
          <a:p>
            <a:pPr algn="ctr"/>
            <a:r>
              <a:rPr lang="en-US"/>
              <a:t>Topic of Contents</a:t>
            </a:r>
          </a:p>
        </p:txBody>
      </p:sp>
      <p:sp>
        <p:nvSpPr>
          <p:cNvPr id="14" name="Rectangle 13">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48E08D-09D2-1690-0995-7E2F9D863568}"/>
              </a:ext>
            </a:extLst>
          </p:cNvPr>
          <p:cNvSpPr>
            <a:spLocks noGrp="1"/>
          </p:cNvSpPr>
          <p:nvPr>
            <p:ph idx="1"/>
          </p:nvPr>
        </p:nvSpPr>
        <p:spPr>
          <a:xfrm>
            <a:off x="6736080" y="568842"/>
            <a:ext cx="4770120" cy="5762846"/>
          </a:xfrm>
        </p:spPr>
        <p:txBody>
          <a:bodyPr vert="horz" lIns="91440" tIns="45720" rIns="91440" bIns="45720" rtlCol="0" anchor="ctr">
            <a:normAutofit/>
          </a:bodyPr>
          <a:lstStyle/>
          <a:p>
            <a:pPr>
              <a:lnSpc>
                <a:spcPct val="90000"/>
              </a:lnSpc>
            </a:pPr>
            <a:r>
              <a:rPr lang="en-US" sz="2200" dirty="0"/>
              <a:t>Introduction</a:t>
            </a:r>
          </a:p>
          <a:p>
            <a:pPr>
              <a:lnSpc>
                <a:spcPct val="90000"/>
              </a:lnSpc>
            </a:pPr>
            <a:r>
              <a:rPr lang="en-US" sz="2200" dirty="0"/>
              <a:t>Importance</a:t>
            </a:r>
          </a:p>
          <a:p>
            <a:pPr>
              <a:lnSpc>
                <a:spcPct val="90000"/>
              </a:lnSpc>
            </a:pPr>
            <a:r>
              <a:rPr lang="en-US" sz="2200" dirty="0"/>
              <a:t>Design requirements</a:t>
            </a:r>
          </a:p>
          <a:p>
            <a:pPr>
              <a:lnSpc>
                <a:spcPct val="90000"/>
              </a:lnSpc>
            </a:pPr>
            <a:r>
              <a:rPr lang="en-US" sz="2200" dirty="0"/>
              <a:t>Workflow</a:t>
            </a:r>
          </a:p>
          <a:p>
            <a:pPr>
              <a:lnSpc>
                <a:spcPct val="90000"/>
              </a:lnSpc>
            </a:pPr>
            <a:r>
              <a:rPr lang="en-US" sz="2200" dirty="0"/>
              <a:t>ORM Diagram</a:t>
            </a:r>
          </a:p>
          <a:p>
            <a:pPr>
              <a:lnSpc>
                <a:spcPct val="90000"/>
              </a:lnSpc>
            </a:pPr>
            <a:r>
              <a:rPr lang="en-US" sz="2200" dirty="0"/>
              <a:t>Relational Schema</a:t>
            </a:r>
          </a:p>
          <a:p>
            <a:pPr>
              <a:lnSpc>
                <a:spcPct val="90000"/>
              </a:lnSpc>
            </a:pPr>
            <a:r>
              <a:rPr lang="en-US" sz="2200" dirty="0"/>
              <a:t>Tables</a:t>
            </a:r>
          </a:p>
          <a:p>
            <a:pPr>
              <a:lnSpc>
                <a:spcPct val="90000"/>
              </a:lnSpc>
            </a:pPr>
            <a:r>
              <a:rPr lang="en-US" sz="2200" dirty="0"/>
              <a:t>Stored Procedures</a:t>
            </a:r>
          </a:p>
          <a:p>
            <a:pPr>
              <a:lnSpc>
                <a:spcPct val="90000"/>
              </a:lnSpc>
            </a:pPr>
            <a:r>
              <a:rPr lang="en-US" sz="2200" dirty="0"/>
              <a:t>Triggers</a:t>
            </a:r>
          </a:p>
          <a:p>
            <a:pPr>
              <a:lnSpc>
                <a:spcPct val="90000"/>
              </a:lnSpc>
            </a:pPr>
            <a:r>
              <a:rPr lang="en-US" sz="2200" dirty="0"/>
              <a:t>NOSQL</a:t>
            </a:r>
          </a:p>
          <a:p>
            <a:pPr>
              <a:lnSpc>
                <a:spcPct val="90000"/>
              </a:lnSpc>
            </a:pPr>
            <a:r>
              <a:rPr lang="en-US" sz="2200" dirty="0"/>
              <a:t>Buckets </a:t>
            </a:r>
          </a:p>
          <a:p>
            <a:pPr>
              <a:lnSpc>
                <a:spcPct val="90000"/>
              </a:lnSpc>
            </a:pPr>
            <a:r>
              <a:rPr lang="en-US" sz="2200" dirty="0"/>
              <a:t>Summary</a:t>
            </a:r>
          </a:p>
          <a:p>
            <a:pPr>
              <a:lnSpc>
                <a:spcPct val="90000"/>
              </a:lnSpc>
            </a:pPr>
            <a:r>
              <a:rPr lang="en-US" sz="2200" dirty="0"/>
              <a:t>Conclusion</a:t>
            </a:r>
          </a:p>
        </p:txBody>
      </p:sp>
      <p:sp>
        <p:nvSpPr>
          <p:cNvPr id="4" name="Rectangle 3">
            <a:extLst>
              <a:ext uri="{FF2B5EF4-FFF2-40B4-BE49-F238E27FC236}">
                <a16:creationId xmlns:a16="http://schemas.microsoft.com/office/drawing/2014/main" id="{3455DD05-0E8E-D36F-4C58-2FC9435F4D9E}"/>
              </a:ext>
            </a:extLst>
          </p:cNvPr>
          <p:cNvSpPr/>
          <p:nvPr/>
        </p:nvSpPr>
        <p:spPr>
          <a:xfrm>
            <a:off x="11066602" y="5941645"/>
            <a:ext cx="814134" cy="307777"/>
          </a:xfrm>
          <a:prstGeom prst="rect">
            <a:avLst/>
          </a:prstGeom>
        </p:spPr>
        <p:txBody>
          <a:bodyPr wrap="none">
            <a:spAutoFit/>
          </a:bodyPr>
          <a:lstStyle/>
          <a:p>
            <a:r>
              <a:rPr lang="en-US" sz="1400" dirty="0">
                <a:latin typeface="+mj-lt"/>
              </a:rPr>
              <a:t>Niharika</a:t>
            </a:r>
          </a:p>
        </p:txBody>
      </p:sp>
      <p:pic>
        <p:nvPicPr>
          <p:cNvPr id="5" name="Audio Recording May 1, 2022 at 9:20:05 PM" descr="Audio Recording May 1, 2022 at 9:20:05 PM">
            <a:hlinkClick r:id="" action="ppaction://media"/>
            <a:extLst>
              <a:ext uri="{FF2B5EF4-FFF2-40B4-BE49-F238E27FC236}">
                <a16:creationId xmlns:a16="http://schemas.microsoft.com/office/drawing/2014/main" id="{C5134D37-B060-3579-2E85-364028E29A4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66602" y="6102833"/>
            <a:ext cx="812800" cy="812800"/>
          </a:xfrm>
          <a:prstGeom prst="rect">
            <a:avLst/>
          </a:prstGeom>
        </p:spPr>
      </p:pic>
    </p:spTree>
    <p:extLst>
      <p:ext uri="{BB962C8B-B14F-4D97-AF65-F5344CB8AC3E}">
        <p14:creationId xmlns:p14="http://schemas.microsoft.com/office/powerpoint/2010/main" val="243493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603B722-6592-4052-B34A-9677B69F8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7C5C6A8-3DFC-41EE-8BDC-AF44AF9F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0"/>
            <a:ext cx="542925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DD59C5-9973-25DA-FCE3-7D59FA4A261C}"/>
              </a:ext>
            </a:extLst>
          </p:cNvPr>
          <p:cNvSpPr>
            <a:spLocks noGrp="1"/>
          </p:cNvSpPr>
          <p:nvPr>
            <p:ph type="title"/>
          </p:nvPr>
        </p:nvSpPr>
        <p:spPr>
          <a:xfrm>
            <a:off x="7478333" y="1247801"/>
            <a:ext cx="4038599" cy="3102197"/>
          </a:xfrm>
        </p:spPr>
        <p:txBody>
          <a:bodyPr anchor="b">
            <a:normAutofit/>
          </a:bodyPr>
          <a:lstStyle/>
          <a:p>
            <a:pPr algn="ctr"/>
            <a:r>
              <a:rPr lang="en-US" sz="2200"/>
              <a:t>Bucket 1: movie530</a:t>
            </a:r>
            <a:br>
              <a:rPr lang="en-US" sz="2200"/>
            </a:br>
            <a:br>
              <a:rPr lang="en-US" sz="2200"/>
            </a:br>
            <a:r>
              <a:rPr lang="en-US" sz="2200"/>
              <a:t>We  have placed 5 documents in the bucket</a:t>
            </a:r>
            <a:br>
              <a:rPr lang="en-US" sz="2200"/>
            </a:br>
            <a:r>
              <a:rPr lang="en-US" sz="2200"/>
              <a:t> movie530</a:t>
            </a:r>
          </a:p>
        </p:txBody>
      </p:sp>
      <p:pic>
        <p:nvPicPr>
          <p:cNvPr id="6" name="Picture 6" descr="Graphical user interface, text&#10;&#10;Description automatically generated">
            <a:extLst>
              <a:ext uri="{FF2B5EF4-FFF2-40B4-BE49-F238E27FC236}">
                <a16:creationId xmlns:a16="http://schemas.microsoft.com/office/drawing/2014/main" id="{A22E0E7B-6537-C455-D61C-5DE0EBF64A65}"/>
              </a:ext>
            </a:extLst>
          </p:cNvPr>
          <p:cNvPicPr>
            <a:picLocks noChangeAspect="1"/>
          </p:cNvPicPr>
          <p:nvPr/>
        </p:nvPicPr>
        <p:blipFill>
          <a:blip r:embed="rId4"/>
          <a:stretch>
            <a:fillRect/>
          </a:stretch>
        </p:blipFill>
        <p:spPr>
          <a:xfrm>
            <a:off x="2112393" y="4583832"/>
            <a:ext cx="2420185" cy="2103099"/>
          </a:xfrm>
          <a:prstGeom prst="rect">
            <a:avLst/>
          </a:prstGeom>
          <a:ln w="28575">
            <a:solidFill>
              <a:schemeClr val="bg2">
                <a:lumMod val="10000"/>
              </a:schemeClr>
            </a:solidFill>
          </a:ln>
        </p:spPr>
      </p:pic>
      <p:pic>
        <p:nvPicPr>
          <p:cNvPr id="5" name="Picture 5" descr="Graphical user interface, text, application&#10;&#10;Description automatically generated">
            <a:extLst>
              <a:ext uri="{FF2B5EF4-FFF2-40B4-BE49-F238E27FC236}">
                <a16:creationId xmlns:a16="http://schemas.microsoft.com/office/drawing/2014/main" id="{5502E3CB-BB38-3ADA-7EE5-001A7B52A930}"/>
              </a:ext>
            </a:extLst>
          </p:cNvPr>
          <p:cNvPicPr>
            <a:picLocks noChangeAspect="1"/>
          </p:cNvPicPr>
          <p:nvPr/>
        </p:nvPicPr>
        <p:blipFill>
          <a:blip r:embed="rId5"/>
          <a:stretch>
            <a:fillRect/>
          </a:stretch>
        </p:blipFill>
        <p:spPr>
          <a:xfrm>
            <a:off x="3353835" y="160651"/>
            <a:ext cx="2383944" cy="2026578"/>
          </a:xfrm>
          <a:prstGeom prst="rect">
            <a:avLst/>
          </a:prstGeom>
          <a:ln w="28575">
            <a:solidFill>
              <a:schemeClr val="bg2">
                <a:lumMod val="10000"/>
              </a:schemeClr>
            </a:solidFill>
          </a:ln>
        </p:spPr>
      </p:pic>
      <p:pic>
        <p:nvPicPr>
          <p:cNvPr id="4" name="Picture 4" descr="Graphical user interface, text, application&#10;&#10;Description automatically generated">
            <a:extLst>
              <a:ext uri="{FF2B5EF4-FFF2-40B4-BE49-F238E27FC236}">
                <a16:creationId xmlns:a16="http://schemas.microsoft.com/office/drawing/2014/main" id="{1A444D4E-5031-0895-FCAC-7ABA1BC9741B}"/>
              </a:ext>
            </a:extLst>
          </p:cNvPr>
          <p:cNvPicPr>
            <a:picLocks noChangeAspect="1"/>
          </p:cNvPicPr>
          <p:nvPr/>
        </p:nvPicPr>
        <p:blipFill>
          <a:blip r:embed="rId6"/>
          <a:stretch>
            <a:fillRect/>
          </a:stretch>
        </p:blipFill>
        <p:spPr>
          <a:xfrm>
            <a:off x="3354885" y="2344874"/>
            <a:ext cx="2349532" cy="2137125"/>
          </a:xfrm>
          <a:prstGeom prst="rect">
            <a:avLst/>
          </a:prstGeom>
          <a:ln w="28575">
            <a:solidFill>
              <a:schemeClr val="tx1">
                <a:lumMod val="95000"/>
                <a:lumOff val="5000"/>
              </a:schemeClr>
            </a:solidFill>
          </a:ln>
        </p:spPr>
      </p:pic>
      <p:pic>
        <p:nvPicPr>
          <p:cNvPr id="7" name="Picture 8" descr="Graphical user interface, text, application&#10;&#10;Description automatically generated">
            <a:extLst>
              <a:ext uri="{FF2B5EF4-FFF2-40B4-BE49-F238E27FC236}">
                <a16:creationId xmlns:a16="http://schemas.microsoft.com/office/drawing/2014/main" id="{E0DBB01B-D898-4FED-A380-A83761B1ADA3}"/>
              </a:ext>
            </a:extLst>
          </p:cNvPr>
          <p:cNvPicPr>
            <a:picLocks noGrp="1" noChangeAspect="1"/>
          </p:cNvPicPr>
          <p:nvPr>
            <p:ph idx="1"/>
          </p:nvPr>
        </p:nvPicPr>
        <p:blipFill>
          <a:blip r:embed="rId7"/>
          <a:stretch>
            <a:fillRect/>
          </a:stretch>
        </p:blipFill>
        <p:spPr>
          <a:xfrm>
            <a:off x="1009616" y="149883"/>
            <a:ext cx="2201145" cy="2038238"/>
          </a:xfrm>
          <a:ln w="28575">
            <a:solidFill>
              <a:schemeClr val="tx1"/>
            </a:solidFill>
          </a:ln>
        </p:spPr>
      </p:pic>
      <p:pic>
        <p:nvPicPr>
          <p:cNvPr id="9" name="Picture 10" descr="Graphical user interface, text, application&#10;&#10;Description automatically generated">
            <a:extLst>
              <a:ext uri="{FF2B5EF4-FFF2-40B4-BE49-F238E27FC236}">
                <a16:creationId xmlns:a16="http://schemas.microsoft.com/office/drawing/2014/main" id="{0CBED10A-CEA7-5957-F643-11332EF8400C}"/>
              </a:ext>
            </a:extLst>
          </p:cNvPr>
          <p:cNvPicPr>
            <a:picLocks noChangeAspect="1"/>
          </p:cNvPicPr>
          <p:nvPr/>
        </p:nvPicPr>
        <p:blipFill>
          <a:blip r:embed="rId8"/>
          <a:stretch>
            <a:fillRect/>
          </a:stretch>
        </p:blipFill>
        <p:spPr>
          <a:xfrm>
            <a:off x="1013207" y="2313458"/>
            <a:ext cx="2202265" cy="2167157"/>
          </a:xfrm>
          <a:prstGeom prst="rect">
            <a:avLst/>
          </a:prstGeom>
          <a:ln w="28575">
            <a:solidFill>
              <a:schemeClr val="tx1"/>
            </a:solidFill>
          </a:ln>
        </p:spPr>
      </p:pic>
      <p:pic>
        <p:nvPicPr>
          <p:cNvPr id="3" name="Audio 2">
            <a:hlinkClick r:id="" action="ppaction://media"/>
            <a:extLst>
              <a:ext uri="{FF2B5EF4-FFF2-40B4-BE49-F238E27FC236}">
                <a16:creationId xmlns:a16="http://schemas.microsoft.com/office/drawing/2014/main" id="{7F4F48D4-57C0-4C07-9FE7-63AC11A810E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
        <p:nvSpPr>
          <p:cNvPr id="11" name="TextBox 10">
            <a:extLst>
              <a:ext uri="{FF2B5EF4-FFF2-40B4-BE49-F238E27FC236}">
                <a16:creationId xmlns:a16="http://schemas.microsoft.com/office/drawing/2014/main" id="{0C06A139-05B7-4882-94D0-52F130151323}"/>
              </a:ext>
            </a:extLst>
          </p:cNvPr>
          <p:cNvSpPr txBox="1"/>
          <p:nvPr/>
        </p:nvSpPr>
        <p:spPr>
          <a:xfrm>
            <a:off x="11218657" y="5881173"/>
            <a:ext cx="973343" cy="369332"/>
          </a:xfrm>
          <a:prstGeom prst="rect">
            <a:avLst/>
          </a:prstGeom>
          <a:noFill/>
        </p:spPr>
        <p:txBody>
          <a:bodyPr wrap="none" rtlCol="0">
            <a:spAutoFit/>
          </a:bodyPr>
          <a:lstStyle/>
          <a:p>
            <a:r>
              <a:rPr lang="en-US" dirty="0"/>
              <a:t>Abhilash</a:t>
            </a:r>
          </a:p>
        </p:txBody>
      </p:sp>
    </p:spTree>
    <p:extLst>
      <p:ext uri="{BB962C8B-B14F-4D97-AF65-F5344CB8AC3E}">
        <p14:creationId xmlns:p14="http://schemas.microsoft.com/office/powerpoint/2010/main" val="1333044758"/>
      </p:ext>
    </p:extLst>
  </p:cSld>
  <p:clrMapOvr>
    <a:masterClrMapping/>
  </p:clrMapOvr>
  <mc:AlternateContent xmlns:mc="http://schemas.openxmlformats.org/markup-compatibility/2006" xmlns:p14="http://schemas.microsoft.com/office/powerpoint/2010/main">
    <mc:Choice Requires="p14">
      <p:transition spd="slow" p14:dur="2000" advTm="20559"/>
    </mc:Choice>
    <mc:Fallback xmlns="">
      <p:transition spd="slow" advTm="20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4DDF857-9367-484B-872D-2060A453C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3391BD1-637C-4B4E-A4F2-C5F4FC52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7271797C-C1BF-477C-B43F-A15577B15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6DFD68-65BC-845B-138B-AD924A8ACAFA}"/>
              </a:ext>
            </a:extLst>
          </p:cNvPr>
          <p:cNvSpPr>
            <a:spLocks noGrp="1"/>
          </p:cNvSpPr>
          <p:nvPr>
            <p:ph type="title"/>
          </p:nvPr>
        </p:nvSpPr>
        <p:spPr>
          <a:xfrm>
            <a:off x="1371600" y="1065152"/>
            <a:ext cx="9486900" cy="808076"/>
          </a:xfrm>
        </p:spPr>
        <p:txBody>
          <a:bodyPr>
            <a:normAutofit fontScale="90000"/>
          </a:bodyPr>
          <a:lstStyle/>
          <a:p>
            <a:pPr algn="ctr"/>
            <a:r>
              <a:rPr lang="en-US" sz="3100">
                <a:ea typeface="+mj-lt"/>
                <a:cs typeface="+mj-lt"/>
              </a:rPr>
              <a:t>BUCKET 2: actor530</a:t>
            </a:r>
            <a:br>
              <a:rPr lang="en-US" sz="1500">
                <a:ea typeface="+mj-lt"/>
                <a:cs typeface="+mj-lt"/>
              </a:rPr>
            </a:br>
            <a:br>
              <a:rPr lang="en-US" sz="1500">
                <a:ea typeface="+mj-lt"/>
                <a:cs typeface="+mj-lt"/>
              </a:rPr>
            </a:br>
            <a:endParaRPr lang="en-US" sz="1500">
              <a:ea typeface="+mj-lt"/>
              <a:cs typeface="+mj-lt"/>
            </a:endParaRPr>
          </a:p>
        </p:txBody>
      </p:sp>
      <p:sp>
        <p:nvSpPr>
          <p:cNvPr id="3" name="Content Placeholder 2">
            <a:extLst>
              <a:ext uri="{FF2B5EF4-FFF2-40B4-BE49-F238E27FC236}">
                <a16:creationId xmlns:a16="http://schemas.microsoft.com/office/drawing/2014/main" id="{F1B60695-B2C1-4BB3-769D-9A2ED1D5D421}"/>
              </a:ext>
            </a:extLst>
          </p:cNvPr>
          <p:cNvSpPr>
            <a:spLocks noGrp="1"/>
          </p:cNvSpPr>
          <p:nvPr>
            <p:ph idx="1"/>
          </p:nvPr>
        </p:nvSpPr>
        <p:spPr>
          <a:xfrm>
            <a:off x="1371599" y="1945759"/>
            <a:ext cx="9486901" cy="2197540"/>
          </a:xfrm>
        </p:spPr>
        <p:txBody>
          <a:bodyPr vert="horz" lIns="91440" tIns="45720" rIns="91440" bIns="45720" rtlCol="0">
            <a:normAutofit/>
          </a:bodyPr>
          <a:lstStyle/>
          <a:p>
            <a:pPr marL="0" indent="0" algn="ctr">
              <a:buNone/>
            </a:pPr>
            <a:r>
              <a:rPr lang="en-US" cap="all" dirty="0">
                <a:ea typeface="+mj-lt"/>
                <a:cs typeface="+mj-lt"/>
              </a:rPr>
              <a:t>WE  HAVE PLACED 4 DOCUMENTS IN THE BUCKET</a:t>
            </a:r>
            <a:br>
              <a:rPr lang="en-US" cap="all" dirty="0">
                <a:ea typeface="+mj-lt"/>
                <a:cs typeface="+mj-lt"/>
              </a:rPr>
            </a:br>
            <a:r>
              <a:rPr lang="en-US" cap="all" dirty="0">
                <a:ea typeface="+mj-lt"/>
                <a:cs typeface="+mj-lt"/>
              </a:rPr>
              <a:t> actor530</a:t>
            </a:r>
            <a:endParaRPr lang="en-US" dirty="0">
              <a:ea typeface="+mj-lt"/>
              <a:cs typeface="+mj-lt"/>
            </a:endParaRPr>
          </a:p>
          <a:p>
            <a:pPr algn="ctr"/>
            <a:endParaRPr lang="en-US" dirty="0"/>
          </a:p>
        </p:txBody>
      </p:sp>
      <p:pic>
        <p:nvPicPr>
          <p:cNvPr id="5" name="Picture 5" descr="Graphical user interface, text, application&#10;&#10;Description automatically generated">
            <a:extLst>
              <a:ext uri="{FF2B5EF4-FFF2-40B4-BE49-F238E27FC236}">
                <a16:creationId xmlns:a16="http://schemas.microsoft.com/office/drawing/2014/main" id="{18B36C39-2237-02D2-C911-6E40577ED9A6}"/>
              </a:ext>
            </a:extLst>
          </p:cNvPr>
          <p:cNvPicPr>
            <a:picLocks noChangeAspect="1"/>
          </p:cNvPicPr>
          <p:nvPr/>
        </p:nvPicPr>
        <p:blipFill>
          <a:blip r:embed="rId4"/>
          <a:stretch>
            <a:fillRect/>
          </a:stretch>
        </p:blipFill>
        <p:spPr>
          <a:xfrm>
            <a:off x="765687" y="3533254"/>
            <a:ext cx="2658666" cy="2230107"/>
          </a:xfrm>
          <a:prstGeom prst="rect">
            <a:avLst/>
          </a:prstGeom>
          <a:ln w="28575">
            <a:solidFill>
              <a:schemeClr val="tx1"/>
            </a:solidFill>
          </a:ln>
        </p:spPr>
      </p:pic>
      <p:pic>
        <p:nvPicPr>
          <p:cNvPr id="6" name="Picture 6" descr="Graphical user interface, text, application&#10;&#10;Description automatically generated">
            <a:extLst>
              <a:ext uri="{FF2B5EF4-FFF2-40B4-BE49-F238E27FC236}">
                <a16:creationId xmlns:a16="http://schemas.microsoft.com/office/drawing/2014/main" id="{2AFF9F7B-0740-076F-F4F4-FEED1AE564EB}"/>
              </a:ext>
            </a:extLst>
          </p:cNvPr>
          <p:cNvPicPr>
            <a:picLocks noChangeAspect="1"/>
          </p:cNvPicPr>
          <p:nvPr/>
        </p:nvPicPr>
        <p:blipFill>
          <a:blip r:embed="rId5"/>
          <a:stretch>
            <a:fillRect/>
          </a:stretch>
        </p:blipFill>
        <p:spPr>
          <a:xfrm>
            <a:off x="3518131" y="3533251"/>
            <a:ext cx="2498099" cy="2218762"/>
          </a:xfrm>
          <a:prstGeom prst="rect">
            <a:avLst/>
          </a:prstGeom>
          <a:ln w="28575">
            <a:solidFill>
              <a:schemeClr val="tx1"/>
            </a:solidFill>
          </a:ln>
        </p:spPr>
      </p:pic>
      <p:pic>
        <p:nvPicPr>
          <p:cNvPr id="7" name="Picture 7" descr="Text&#10;&#10;Description automatically generated">
            <a:extLst>
              <a:ext uri="{FF2B5EF4-FFF2-40B4-BE49-F238E27FC236}">
                <a16:creationId xmlns:a16="http://schemas.microsoft.com/office/drawing/2014/main" id="{33D30D1D-407A-48EA-286A-E21D48AECD94}"/>
              </a:ext>
            </a:extLst>
          </p:cNvPr>
          <p:cNvPicPr>
            <a:picLocks noChangeAspect="1"/>
          </p:cNvPicPr>
          <p:nvPr/>
        </p:nvPicPr>
        <p:blipFill>
          <a:blip r:embed="rId6"/>
          <a:stretch>
            <a:fillRect/>
          </a:stretch>
        </p:blipFill>
        <p:spPr>
          <a:xfrm>
            <a:off x="6117324" y="3535602"/>
            <a:ext cx="2543954" cy="2221418"/>
          </a:xfrm>
          <a:prstGeom prst="rect">
            <a:avLst/>
          </a:prstGeom>
          <a:ln w="28575">
            <a:solidFill>
              <a:schemeClr val="tx1"/>
            </a:solidFill>
          </a:ln>
        </p:spPr>
      </p:pic>
      <p:pic>
        <p:nvPicPr>
          <p:cNvPr id="4" name="Picture 4" descr="Graphical user interface, text, application&#10;&#10;Description automatically generated">
            <a:extLst>
              <a:ext uri="{FF2B5EF4-FFF2-40B4-BE49-F238E27FC236}">
                <a16:creationId xmlns:a16="http://schemas.microsoft.com/office/drawing/2014/main" id="{A5AAA4DE-2F44-77A7-A2E5-C07A49FC7A18}"/>
              </a:ext>
            </a:extLst>
          </p:cNvPr>
          <p:cNvPicPr>
            <a:picLocks noChangeAspect="1"/>
          </p:cNvPicPr>
          <p:nvPr/>
        </p:nvPicPr>
        <p:blipFill>
          <a:blip r:embed="rId7"/>
          <a:stretch>
            <a:fillRect/>
          </a:stretch>
        </p:blipFill>
        <p:spPr>
          <a:xfrm>
            <a:off x="8780006" y="3532561"/>
            <a:ext cx="2643222" cy="2229347"/>
          </a:xfrm>
          <a:prstGeom prst="rect">
            <a:avLst/>
          </a:prstGeom>
          <a:ln w="28575">
            <a:solidFill>
              <a:schemeClr val="tx1"/>
            </a:solidFill>
          </a:ln>
        </p:spPr>
      </p:pic>
      <p:pic>
        <p:nvPicPr>
          <p:cNvPr id="9" name="Audio 8">
            <a:hlinkClick r:id="" action="ppaction://media"/>
            <a:extLst>
              <a:ext uri="{FF2B5EF4-FFF2-40B4-BE49-F238E27FC236}">
                <a16:creationId xmlns:a16="http://schemas.microsoft.com/office/drawing/2014/main" id="{EE94AFEF-0457-4005-BB40-F76C7393617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
        <p:nvSpPr>
          <p:cNvPr id="13" name="TextBox 12">
            <a:extLst>
              <a:ext uri="{FF2B5EF4-FFF2-40B4-BE49-F238E27FC236}">
                <a16:creationId xmlns:a16="http://schemas.microsoft.com/office/drawing/2014/main" id="{1871844D-17FE-4D82-BDC3-62893915BDD5}"/>
              </a:ext>
            </a:extLst>
          </p:cNvPr>
          <p:cNvSpPr txBox="1"/>
          <p:nvPr/>
        </p:nvSpPr>
        <p:spPr>
          <a:xfrm>
            <a:off x="11309247" y="5879067"/>
            <a:ext cx="973343" cy="369332"/>
          </a:xfrm>
          <a:prstGeom prst="rect">
            <a:avLst/>
          </a:prstGeom>
          <a:noFill/>
        </p:spPr>
        <p:txBody>
          <a:bodyPr wrap="none" rtlCol="0">
            <a:spAutoFit/>
          </a:bodyPr>
          <a:lstStyle/>
          <a:p>
            <a:r>
              <a:rPr lang="en-US" dirty="0"/>
              <a:t>Abhilash</a:t>
            </a:r>
          </a:p>
        </p:txBody>
      </p:sp>
    </p:spTree>
    <p:extLst>
      <p:ext uri="{BB962C8B-B14F-4D97-AF65-F5344CB8AC3E}">
        <p14:creationId xmlns:p14="http://schemas.microsoft.com/office/powerpoint/2010/main" val="2974961960"/>
      </p:ext>
    </p:extLst>
  </p:cSld>
  <p:clrMapOvr>
    <a:masterClrMapping/>
  </p:clrMapOvr>
  <mc:AlternateContent xmlns:mc="http://schemas.openxmlformats.org/markup-compatibility/2006" xmlns:p14="http://schemas.microsoft.com/office/powerpoint/2010/main">
    <mc:Choice Requires="p14">
      <p:transition spd="slow" p14:dur="2000" advTm="7460"/>
    </mc:Choice>
    <mc:Fallback xmlns="">
      <p:transition spd="slow" advTm="7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EA48767-84B7-45A2-AA9D-8F64278DD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D0E3178-4966-4EEF-829B-5D1BAC92B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6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C2080888-DAB9-42D5-B7EB-7F73C2358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4" y="685800"/>
            <a:ext cx="4718036"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932D0D-19B4-7906-A066-A23C0735A0E9}"/>
              </a:ext>
            </a:extLst>
          </p:cNvPr>
          <p:cNvSpPr>
            <a:spLocks noGrp="1"/>
          </p:cNvSpPr>
          <p:nvPr>
            <p:ph type="title"/>
          </p:nvPr>
        </p:nvSpPr>
        <p:spPr>
          <a:xfrm>
            <a:off x="1350135" y="1250340"/>
            <a:ext cx="3390900" cy="1065013"/>
          </a:xfrm>
        </p:spPr>
        <p:txBody>
          <a:bodyPr vert="horz" lIns="91440" tIns="45720" rIns="91440" bIns="45720" rtlCol="0" anchor="b">
            <a:normAutofit/>
          </a:bodyPr>
          <a:lstStyle/>
          <a:p>
            <a:pPr algn="ctr"/>
            <a:r>
              <a:rPr lang="en-US" sz="3600" kern="1200" cap="all" spc="300" baseline="0">
                <a:solidFill>
                  <a:schemeClr val="tx2"/>
                </a:solidFill>
                <a:latin typeface="+mj-lt"/>
                <a:ea typeface="+mj-ea"/>
                <a:cs typeface="+mj-cs"/>
              </a:rPr>
              <a:t>NOSQL</a:t>
            </a:r>
          </a:p>
        </p:txBody>
      </p:sp>
      <p:sp>
        <p:nvSpPr>
          <p:cNvPr id="3" name="Content Placeholder 2">
            <a:extLst>
              <a:ext uri="{FF2B5EF4-FFF2-40B4-BE49-F238E27FC236}">
                <a16:creationId xmlns:a16="http://schemas.microsoft.com/office/drawing/2014/main" id="{39293E24-F6BE-D818-71BE-0294E5D46DB8}"/>
              </a:ext>
            </a:extLst>
          </p:cNvPr>
          <p:cNvSpPr>
            <a:spLocks noGrp="1"/>
          </p:cNvSpPr>
          <p:nvPr>
            <p:ph idx="1"/>
          </p:nvPr>
        </p:nvSpPr>
        <p:spPr>
          <a:xfrm>
            <a:off x="1242810" y="3138153"/>
            <a:ext cx="3390900" cy="1371600"/>
          </a:xfrm>
        </p:spPr>
        <p:txBody>
          <a:bodyPr vert="horz" lIns="91440" tIns="45720" rIns="91440" bIns="45720" rtlCol="0" anchor="t">
            <a:normAutofit fontScale="92500"/>
          </a:bodyPr>
          <a:lstStyle/>
          <a:p>
            <a:pPr marL="0" indent="0" algn="ctr">
              <a:buNone/>
            </a:pPr>
            <a:r>
              <a:rPr lang="en-US" kern="1200">
                <a:latin typeface="+mj-lt"/>
                <a:ea typeface="+mn-ea"/>
                <a:cs typeface="+mn-cs"/>
              </a:rPr>
              <a:t>We performed 2 SQL++ queries against those buckets using the Analytics service</a:t>
            </a:r>
          </a:p>
        </p:txBody>
      </p:sp>
      <p:pic>
        <p:nvPicPr>
          <p:cNvPr id="4" name="Picture 4" descr="Graphical user interface, application&#10;&#10;Description automatically generated">
            <a:extLst>
              <a:ext uri="{FF2B5EF4-FFF2-40B4-BE49-F238E27FC236}">
                <a16:creationId xmlns:a16="http://schemas.microsoft.com/office/drawing/2014/main" id="{882ECBF3-3A53-15E6-940B-FC63C50904D7}"/>
              </a:ext>
            </a:extLst>
          </p:cNvPr>
          <p:cNvPicPr>
            <a:picLocks noChangeAspect="1"/>
          </p:cNvPicPr>
          <p:nvPr/>
        </p:nvPicPr>
        <p:blipFill>
          <a:blip r:embed="rId5"/>
          <a:stretch>
            <a:fillRect/>
          </a:stretch>
        </p:blipFill>
        <p:spPr>
          <a:xfrm>
            <a:off x="7736763" y="74054"/>
            <a:ext cx="2471488" cy="2242295"/>
          </a:xfrm>
          <a:prstGeom prst="rect">
            <a:avLst/>
          </a:prstGeom>
          <a:ln w="28575">
            <a:solidFill>
              <a:schemeClr val="tx1"/>
            </a:solidFill>
          </a:ln>
        </p:spPr>
      </p:pic>
      <p:pic>
        <p:nvPicPr>
          <p:cNvPr id="6" name="Picture 6" descr="Graphical user interface, application&#10;&#10;Description automatically generated">
            <a:extLst>
              <a:ext uri="{FF2B5EF4-FFF2-40B4-BE49-F238E27FC236}">
                <a16:creationId xmlns:a16="http://schemas.microsoft.com/office/drawing/2014/main" id="{DB4291E1-BF4E-C119-51DC-761C159AC024}"/>
              </a:ext>
            </a:extLst>
          </p:cNvPr>
          <p:cNvPicPr>
            <a:picLocks noChangeAspect="1"/>
          </p:cNvPicPr>
          <p:nvPr/>
        </p:nvPicPr>
        <p:blipFill>
          <a:blip r:embed="rId6"/>
          <a:stretch>
            <a:fillRect/>
          </a:stretch>
        </p:blipFill>
        <p:spPr>
          <a:xfrm>
            <a:off x="6270849" y="2493806"/>
            <a:ext cx="5736017" cy="1752736"/>
          </a:xfrm>
          <a:prstGeom prst="rect">
            <a:avLst/>
          </a:prstGeom>
          <a:ln w="28575">
            <a:solidFill>
              <a:schemeClr val="tx1"/>
            </a:solidFill>
          </a:ln>
        </p:spPr>
      </p:pic>
      <p:pic>
        <p:nvPicPr>
          <p:cNvPr id="5" name="Picture 5" descr="Table&#10;&#10;Description automatically generated">
            <a:extLst>
              <a:ext uri="{FF2B5EF4-FFF2-40B4-BE49-F238E27FC236}">
                <a16:creationId xmlns:a16="http://schemas.microsoft.com/office/drawing/2014/main" id="{E952CD3A-4BF7-F0C6-42FB-E873A55AE5BD}"/>
              </a:ext>
            </a:extLst>
          </p:cNvPr>
          <p:cNvPicPr>
            <a:picLocks noChangeAspect="1"/>
          </p:cNvPicPr>
          <p:nvPr/>
        </p:nvPicPr>
        <p:blipFill>
          <a:blip r:embed="rId7"/>
          <a:stretch>
            <a:fillRect/>
          </a:stretch>
        </p:blipFill>
        <p:spPr>
          <a:xfrm>
            <a:off x="6297555" y="4345225"/>
            <a:ext cx="5789678" cy="2198788"/>
          </a:xfrm>
          <a:prstGeom prst="rect">
            <a:avLst/>
          </a:prstGeom>
          <a:ln w="28575">
            <a:solidFill>
              <a:schemeClr val="tx1">
                <a:lumMod val="95000"/>
                <a:lumOff val="5000"/>
              </a:schemeClr>
            </a:solidFill>
          </a:ln>
        </p:spPr>
      </p:pic>
      <p:pic>
        <p:nvPicPr>
          <p:cNvPr id="8" name="Audio 7">
            <a:hlinkClick r:id="" action="ppaction://media"/>
            <a:extLst>
              <a:ext uri="{FF2B5EF4-FFF2-40B4-BE49-F238E27FC236}">
                <a16:creationId xmlns:a16="http://schemas.microsoft.com/office/drawing/2014/main" id="{993111D9-51A6-40E5-A859-67151D4BFFA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
        <p:nvSpPr>
          <p:cNvPr id="7" name="TextBox 6">
            <a:extLst>
              <a:ext uri="{FF2B5EF4-FFF2-40B4-BE49-F238E27FC236}">
                <a16:creationId xmlns:a16="http://schemas.microsoft.com/office/drawing/2014/main" id="{E1D6DC6D-7C31-4A4D-BF61-CBB5FA007C5E}"/>
              </a:ext>
            </a:extLst>
          </p:cNvPr>
          <p:cNvSpPr txBox="1"/>
          <p:nvPr/>
        </p:nvSpPr>
        <p:spPr>
          <a:xfrm>
            <a:off x="11125166" y="5934889"/>
            <a:ext cx="1119217" cy="369332"/>
          </a:xfrm>
          <a:prstGeom prst="rect">
            <a:avLst/>
          </a:prstGeom>
          <a:noFill/>
        </p:spPr>
        <p:txBody>
          <a:bodyPr wrap="none" rtlCol="0">
            <a:spAutoFit/>
          </a:bodyPr>
          <a:lstStyle/>
          <a:p>
            <a:r>
              <a:rPr lang="en-US" dirty="0"/>
              <a:t>Namratha</a:t>
            </a:r>
          </a:p>
        </p:txBody>
      </p:sp>
    </p:spTree>
    <p:extLst>
      <p:ext uri="{BB962C8B-B14F-4D97-AF65-F5344CB8AC3E}">
        <p14:creationId xmlns:p14="http://schemas.microsoft.com/office/powerpoint/2010/main" val="396460370"/>
      </p:ext>
    </p:extLst>
  </p:cSld>
  <p:clrMapOvr>
    <a:masterClrMapping/>
  </p:clrMapOvr>
  <mc:AlternateContent xmlns:mc="http://schemas.openxmlformats.org/markup-compatibility/2006" xmlns:p14="http://schemas.microsoft.com/office/powerpoint/2010/main">
    <mc:Choice Requires="p14">
      <p:transition spd="slow" p14:dur="2000" advTm="35385"/>
    </mc:Choice>
    <mc:Fallback xmlns="">
      <p:transition spd="slow" advTm="35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FCB452-3054-803A-B438-162D61FFBC6B}"/>
              </a:ext>
            </a:extLst>
          </p:cNvPr>
          <p:cNvSpPr>
            <a:spLocks noGrp="1"/>
          </p:cNvSpPr>
          <p:nvPr>
            <p:ph type="title"/>
          </p:nvPr>
        </p:nvSpPr>
        <p:spPr>
          <a:xfrm>
            <a:off x="1371599" y="1010097"/>
            <a:ext cx="9486901" cy="1010088"/>
          </a:xfrm>
        </p:spPr>
        <p:txBody>
          <a:bodyPr anchor="b">
            <a:normAutofit/>
          </a:bodyPr>
          <a:lstStyle/>
          <a:p>
            <a:pPr algn="ctr"/>
            <a:r>
              <a:rPr lang="en-US"/>
              <a:t>Summary</a:t>
            </a:r>
          </a:p>
        </p:txBody>
      </p:sp>
      <p:sp>
        <p:nvSpPr>
          <p:cNvPr id="3" name="Content Placeholder 2">
            <a:extLst>
              <a:ext uri="{FF2B5EF4-FFF2-40B4-BE49-F238E27FC236}">
                <a16:creationId xmlns:a16="http://schemas.microsoft.com/office/drawing/2014/main" id="{E193BEE3-D8E6-0232-9085-5D8318A2C3B9}"/>
              </a:ext>
            </a:extLst>
          </p:cNvPr>
          <p:cNvSpPr>
            <a:spLocks noGrp="1"/>
          </p:cNvSpPr>
          <p:nvPr>
            <p:ph idx="1"/>
          </p:nvPr>
        </p:nvSpPr>
        <p:spPr>
          <a:xfrm>
            <a:off x="1371600" y="2206257"/>
            <a:ext cx="9486901" cy="3540642"/>
          </a:xfrm>
        </p:spPr>
        <p:txBody>
          <a:bodyPr vert="horz" lIns="91440" tIns="45720" rIns="91440" bIns="45720" rtlCol="0">
            <a:normAutofit/>
          </a:bodyPr>
          <a:lstStyle/>
          <a:p>
            <a:r>
              <a:rPr lang="en-US" sz="2200">
                <a:ea typeface="+mj-lt"/>
                <a:cs typeface="+mj-lt"/>
              </a:rPr>
              <a:t>We have specified the core data entities and the structure of the database that we propose to construct after completing the initial phase of this project. </a:t>
            </a:r>
          </a:p>
          <a:p>
            <a:r>
              <a:rPr lang="en-US" sz="2200">
                <a:ea typeface="+mj-lt"/>
                <a:cs typeface="+mj-lt"/>
              </a:rPr>
              <a:t>This database module is intended to aid a Movie Management company in a variety of areas, including managing movie genres, tracking movie progress, and buying movie tickets.</a:t>
            </a:r>
          </a:p>
          <a:p>
            <a:r>
              <a:rPr lang="en-US" sz="2200">
                <a:ea typeface="+mj-lt"/>
                <a:cs typeface="+mj-lt"/>
              </a:rPr>
              <a:t>Apart from the basic stored proc n triggers we implemented , we implemented several users specified functions, stored procedures, and triggers as part of phase 2 of this project to offer other functionality such as ticket availability, best movie, best production and actors, production tenure, and so on.</a:t>
            </a:r>
            <a:endParaRPr lang="en-US" sz="2200"/>
          </a:p>
        </p:txBody>
      </p:sp>
      <p:pic>
        <p:nvPicPr>
          <p:cNvPr id="6" name="Audio 5">
            <a:hlinkClick r:id="" action="ppaction://media"/>
            <a:extLst>
              <a:ext uri="{FF2B5EF4-FFF2-40B4-BE49-F238E27FC236}">
                <a16:creationId xmlns:a16="http://schemas.microsoft.com/office/drawing/2014/main" id="{CD59E2A3-9A48-43DF-9B32-39796A44B2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
        <p:nvSpPr>
          <p:cNvPr id="9" name="TextBox 8">
            <a:extLst>
              <a:ext uri="{FF2B5EF4-FFF2-40B4-BE49-F238E27FC236}">
                <a16:creationId xmlns:a16="http://schemas.microsoft.com/office/drawing/2014/main" id="{BC5BFC85-D951-44FB-93AA-F18677CC4F4D}"/>
              </a:ext>
            </a:extLst>
          </p:cNvPr>
          <p:cNvSpPr txBox="1"/>
          <p:nvPr/>
        </p:nvSpPr>
        <p:spPr>
          <a:xfrm>
            <a:off x="11072783" y="5848906"/>
            <a:ext cx="1119217" cy="369332"/>
          </a:xfrm>
          <a:prstGeom prst="rect">
            <a:avLst/>
          </a:prstGeom>
          <a:noFill/>
        </p:spPr>
        <p:txBody>
          <a:bodyPr wrap="none" rtlCol="0">
            <a:spAutoFit/>
          </a:bodyPr>
          <a:lstStyle/>
          <a:p>
            <a:r>
              <a:rPr lang="en-US" dirty="0"/>
              <a:t>Namratha</a:t>
            </a:r>
          </a:p>
        </p:txBody>
      </p:sp>
    </p:spTree>
    <p:extLst>
      <p:ext uri="{BB962C8B-B14F-4D97-AF65-F5344CB8AC3E}">
        <p14:creationId xmlns:p14="http://schemas.microsoft.com/office/powerpoint/2010/main" val="2811983514"/>
      </p:ext>
    </p:extLst>
  </p:cSld>
  <p:clrMapOvr>
    <a:masterClrMapping/>
  </p:clrMapOvr>
  <mc:AlternateContent xmlns:mc="http://schemas.openxmlformats.org/markup-compatibility/2006" xmlns:p14="http://schemas.microsoft.com/office/powerpoint/2010/main">
    <mc:Choice Requires="p14">
      <p:transition spd="slow" p14:dur="2000" advTm="39641"/>
    </mc:Choice>
    <mc:Fallback xmlns="">
      <p:transition spd="slow" advTm="39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CE7989-4271-CC8C-DFC4-2417477391F9}"/>
              </a:ext>
            </a:extLst>
          </p:cNvPr>
          <p:cNvSpPr>
            <a:spLocks noGrp="1"/>
          </p:cNvSpPr>
          <p:nvPr>
            <p:ph type="title"/>
          </p:nvPr>
        </p:nvSpPr>
        <p:spPr>
          <a:xfrm>
            <a:off x="1371599" y="1010097"/>
            <a:ext cx="9486901" cy="1010088"/>
          </a:xfrm>
        </p:spPr>
        <p:txBody>
          <a:bodyPr anchor="b">
            <a:normAutofit/>
          </a:bodyPr>
          <a:lstStyle/>
          <a:p>
            <a:pPr algn="ctr"/>
            <a:r>
              <a:rPr lang="en-US"/>
              <a:t>conclusion</a:t>
            </a:r>
          </a:p>
        </p:txBody>
      </p:sp>
      <p:sp>
        <p:nvSpPr>
          <p:cNvPr id="3" name="Content Placeholder 2">
            <a:extLst>
              <a:ext uri="{FF2B5EF4-FFF2-40B4-BE49-F238E27FC236}">
                <a16:creationId xmlns:a16="http://schemas.microsoft.com/office/drawing/2014/main" id="{D1FABAC3-488C-CFB8-252F-792BFED9F44A}"/>
              </a:ext>
            </a:extLst>
          </p:cNvPr>
          <p:cNvSpPr>
            <a:spLocks noGrp="1"/>
          </p:cNvSpPr>
          <p:nvPr>
            <p:ph idx="1"/>
          </p:nvPr>
        </p:nvSpPr>
        <p:spPr>
          <a:xfrm>
            <a:off x="1371600" y="2206257"/>
            <a:ext cx="9486901" cy="3540642"/>
          </a:xfrm>
        </p:spPr>
        <p:txBody>
          <a:bodyPr vert="horz" lIns="91440" tIns="45720" rIns="91440" bIns="45720" rtlCol="0">
            <a:normAutofit/>
          </a:bodyPr>
          <a:lstStyle/>
          <a:p>
            <a:pPr>
              <a:lnSpc>
                <a:spcPct val="90000"/>
              </a:lnSpc>
            </a:pPr>
            <a:r>
              <a:rPr lang="en-US" sz="2200">
                <a:ea typeface="+mj-lt"/>
                <a:cs typeface="+mj-lt"/>
              </a:rPr>
              <a:t>Following the development of the initial phase of this project, we saw the relevance of object role modeling and how it can be an exceptionally useful tool for creating databases that bring great levels of convenience to many applications in our daily lives. </a:t>
            </a:r>
          </a:p>
          <a:p>
            <a:pPr>
              <a:lnSpc>
                <a:spcPct val="90000"/>
              </a:lnSpc>
            </a:pPr>
            <a:r>
              <a:rPr lang="en-US" sz="2200">
                <a:ea typeface="+mj-lt"/>
                <a:cs typeface="+mj-lt"/>
              </a:rPr>
              <a:t>We want to reduce data redundancy and improve database connection using our technique. We connected our current database with other ideas presented in class, like as triggers, stored procedures, and user defined functions, to consider the future aspect of this project. </a:t>
            </a:r>
          </a:p>
          <a:p>
            <a:pPr>
              <a:lnSpc>
                <a:spcPct val="90000"/>
              </a:lnSpc>
            </a:pPr>
            <a:r>
              <a:rPr lang="en-US" sz="2200">
                <a:ea typeface="+mj-lt"/>
                <a:cs typeface="+mj-lt"/>
              </a:rPr>
              <a:t>Moving on to the second half of this project, our objective was to add different functions to our model using the ideas of buckets, JSON structures, Couchbase.</a:t>
            </a:r>
            <a:endParaRPr lang="en-US" sz="2200"/>
          </a:p>
        </p:txBody>
      </p:sp>
      <p:pic>
        <p:nvPicPr>
          <p:cNvPr id="4" name="Audio 3">
            <a:hlinkClick r:id="" action="ppaction://media"/>
            <a:extLst>
              <a:ext uri="{FF2B5EF4-FFF2-40B4-BE49-F238E27FC236}">
                <a16:creationId xmlns:a16="http://schemas.microsoft.com/office/drawing/2014/main" id="{EEDCCDDA-4ED8-4CB0-BBE5-210CF5F36EE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
        <p:nvSpPr>
          <p:cNvPr id="9" name="TextBox 8">
            <a:extLst>
              <a:ext uri="{FF2B5EF4-FFF2-40B4-BE49-F238E27FC236}">
                <a16:creationId xmlns:a16="http://schemas.microsoft.com/office/drawing/2014/main" id="{B2C4DEDE-7EED-4EA6-8407-3C738F811F95}"/>
              </a:ext>
            </a:extLst>
          </p:cNvPr>
          <p:cNvSpPr txBox="1"/>
          <p:nvPr/>
        </p:nvSpPr>
        <p:spPr>
          <a:xfrm>
            <a:off x="11072783" y="5848906"/>
            <a:ext cx="1119217" cy="369332"/>
          </a:xfrm>
          <a:prstGeom prst="rect">
            <a:avLst/>
          </a:prstGeom>
          <a:noFill/>
        </p:spPr>
        <p:txBody>
          <a:bodyPr wrap="none" rtlCol="0">
            <a:spAutoFit/>
          </a:bodyPr>
          <a:lstStyle/>
          <a:p>
            <a:r>
              <a:rPr lang="en-US" dirty="0"/>
              <a:t>Namratha</a:t>
            </a:r>
          </a:p>
        </p:txBody>
      </p:sp>
    </p:spTree>
    <p:extLst>
      <p:ext uri="{BB962C8B-B14F-4D97-AF65-F5344CB8AC3E}">
        <p14:creationId xmlns:p14="http://schemas.microsoft.com/office/powerpoint/2010/main" val="2583398863"/>
      </p:ext>
    </p:extLst>
  </p:cSld>
  <p:clrMapOvr>
    <a:masterClrMapping/>
  </p:clrMapOvr>
  <mc:AlternateContent xmlns:mc="http://schemas.openxmlformats.org/markup-compatibility/2006" xmlns:p14="http://schemas.microsoft.com/office/powerpoint/2010/main">
    <mc:Choice Requires="p14">
      <p:transition spd="slow" p14:dur="2000" advTm="44385"/>
    </mc:Choice>
    <mc:Fallback xmlns="">
      <p:transition spd="slow" advTm="44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E5064B-BAF4-48C7-8C2C-8219FF24A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23E33EB3-397E-4C5F-B561-7FEE7C781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1" y="701040"/>
            <a:ext cx="10820400" cy="5471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981805-460D-60D5-BFBD-CB24849CA49C}"/>
              </a:ext>
            </a:extLst>
          </p:cNvPr>
          <p:cNvSpPr>
            <a:spLocks noGrp="1"/>
          </p:cNvSpPr>
          <p:nvPr>
            <p:ph type="title"/>
          </p:nvPr>
        </p:nvSpPr>
        <p:spPr>
          <a:xfrm>
            <a:off x="1284850" y="1065791"/>
            <a:ext cx="6393688" cy="813498"/>
          </a:xfrm>
        </p:spPr>
        <p:txBody>
          <a:bodyPr>
            <a:normAutofit/>
          </a:bodyPr>
          <a:lstStyle/>
          <a:p>
            <a:pPr algn="ctr"/>
            <a:r>
              <a:rPr lang="en-US"/>
              <a:t>introduction</a:t>
            </a:r>
          </a:p>
        </p:txBody>
      </p:sp>
      <p:sp>
        <p:nvSpPr>
          <p:cNvPr id="3" name="Content Placeholder 2">
            <a:extLst>
              <a:ext uri="{FF2B5EF4-FFF2-40B4-BE49-F238E27FC236}">
                <a16:creationId xmlns:a16="http://schemas.microsoft.com/office/drawing/2014/main" id="{DA5677E1-1C69-D6CF-96CB-0C4467DD4243}"/>
              </a:ext>
            </a:extLst>
          </p:cNvPr>
          <p:cNvSpPr>
            <a:spLocks noGrp="1"/>
          </p:cNvSpPr>
          <p:nvPr>
            <p:ph idx="1"/>
          </p:nvPr>
        </p:nvSpPr>
        <p:spPr>
          <a:xfrm>
            <a:off x="1311774" y="2580329"/>
            <a:ext cx="6339840" cy="3439557"/>
          </a:xfrm>
        </p:spPr>
        <p:txBody>
          <a:bodyPr vert="horz" lIns="91440" tIns="45720" rIns="91440" bIns="45720" rtlCol="0">
            <a:normAutofit/>
          </a:bodyPr>
          <a:lstStyle/>
          <a:p>
            <a:pPr>
              <a:lnSpc>
                <a:spcPct val="90000"/>
              </a:lnSpc>
            </a:pPr>
            <a:r>
              <a:rPr lang="en-US" sz="2000" dirty="0">
                <a:ea typeface="+mj-lt"/>
                <a:cs typeface="+mj-lt"/>
              </a:rPr>
              <a:t>Many of us are deeply affected by movies because the combination of pictures, music, conversation, lighting, sound, and special effects may provoke strong emotions and prompt us to reflect on our lives. </a:t>
            </a:r>
          </a:p>
          <a:p>
            <a:pPr>
              <a:lnSpc>
                <a:spcPct val="90000"/>
              </a:lnSpc>
            </a:pPr>
            <a:endParaRPr lang="en-US" sz="2000" dirty="0"/>
          </a:p>
        </p:txBody>
      </p:sp>
      <p:pic>
        <p:nvPicPr>
          <p:cNvPr id="5" name="Picture 5">
            <a:extLst>
              <a:ext uri="{FF2B5EF4-FFF2-40B4-BE49-F238E27FC236}">
                <a16:creationId xmlns:a16="http://schemas.microsoft.com/office/drawing/2014/main" id="{DD10CBD5-A686-E1A5-0B9A-29A969F1B0F1}"/>
              </a:ext>
            </a:extLst>
          </p:cNvPr>
          <p:cNvPicPr>
            <a:picLocks noChangeAspect="1"/>
          </p:cNvPicPr>
          <p:nvPr/>
        </p:nvPicPr>
        <p:blipFill>
          <a:blip r:embed="rId4"/>
          <a:stretch>
            <a:fillRect/>
          </a:stretch>
        </p:blipFill>
        <p:spPr>
          <a:xfrm>
            <a:off x="8153400" y="2076450"/>
            <a:ext cx="2705100" cy="2705100"/>
          </a:xfrm>
          <a:prstGeom prst="rect">
            <a:avLst/>
          </a:prstGeom>
        </p:spPr>
      </p:pic>
      <p:pic>
        <p:nvPicPr>
          <p:cNvPr id="4" name="Audio Recording May 1, 2022 at 9:21:51 PM" descr="Audio Recording May 1, 2022 at 9:21:51 PM">
            <a:hlinkClick r:id="" action="ppaction://media"/>
            <a:extLst>
              <a:ext uri="{FF2B5EF4-FFF2-40B4-BE49-F238E27FC236}">
                <a16:creationId xmlns:a16="http://schemas.microsoft.com/office/drawing/2014/main" id="{905166C8-1986-92E2-4B94-894CF6D9E0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37894" y="5243104"/>
            <a:ext cx="812800" cy="812800"/>
          </a:xfrm>
          <a:prstGeom prst="rect">
            <a:avLst/>
          </a:prstGeom>
        </p:spPr>
      </p:pic>
      <p:sp>
        <p:nvSpPr>
          <p:cNvPr id="9" name="Rectangle 8">
            <a:extLst>
              <a:ext uri="{FF2B5EF4-FFF2-40B4-BE49-F238E27FC236}">
                <a16:creationId xmlns:a16="http://schemas.microsoft.com/office/drawing/2014/main" id="{EB9D3FF7-CB77-A8A1-C847-6DFA682AE736}"/>
              </a:ext>
            </a:extLst>
          </p:cNvPr>
          <p:cNvSpPr/>
          <p:nvPr/>
        </p:nvSpPr>
        <p:spPr>
          <a:xfrm>
            <a:off x="10535893" y="5126808"/>
            <a:ext cx="814134" cy="307777"/>
          </a:xfrm>
          <a:prstGeom prst="rect">
            <a:avLst/>
          </a:prstGeom>
        </p:spPr>
        <p:txBody>
          <a:bodyPr wrap="none">
            <a:spAutoFit/>
          </a:bodyPr>
          <a:lstStyle/>
          <a:p>
            <a:r>
              <a:rPr lang="en-US" sz="1400" dirty="0">
                <a:latin typeface="+mj-lt"/>
              </a:rPr>
              <a:t>Niharika</a:t>
            </a:r>
          </a:p>
        </p:txBody>
      </p:sp>
    </p:spTree>
    <p:extLst>
      <p:ext uri="{BB962C8B-B14F-4D97-AF65-F5344CB8AC3E}">
        <p14:creationId xmlns:p14="http://schemas.microsoft.com/office/powerpoint/2010/main" val="68927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8DF191-A2B8-83F1-6620-8323B5453561}"/>
              </a:ext>
            </a:extLst>
          </p:cNvPr>
          <p:cNvSpPr>
            <a:spLocks noGrp="1"/>
          </p:cNvSpPr>
          <p:nvPr>
            <p:ph type="title"/>
          </p:nvPr>
        </p:nvSpPr>
        <p:spPr>
          <a:xfrm>
            <a:off x="1371599" y="1010097"/>
            <a:ext cx="9486901" cy="1010088"/>
          </a:xfrm>
        </p:spPr>
        <p:txBody>
          <a:bodyPr anchor="b">
            <a:normAutofit/>
          </a:bodyPr>
          <a:lstStyle/>
          <a:p>
            <a:pPr algn="ctr"/>
            <a:r>
              <a:rPr lang="en-US"/>
              <a:t>Movie management system</a:t>
            </a:r>
          </a:p>
        </p:txBody>
      </p:sp>
      <p:sp>
        <p:nvSpPr>
          <p:cNvPr id="3" name="Content Placeholder 2">
            <a:extLst>
              <a:ext uri="{FF2B5EF4-FFF2-40B4-BE49-F238E27FC236}">
                <a16:creationId xmlns:a16="http://schemas.microsoft.com/office/drawing/2014/main" id="{C622B20E-4A44-261A-93B4-945483EE9512}"/>
              </a:ext>
            </a:extLst>
          </p:cNvPr>
          <p:cNvSpPr>
            <a:spLocks noGrp="1"/>
          </p:cNvSpPr>
          <p:nvPr>
            <p:ph idx="1"/>
          </p:nvPr>
        </p:nvSpPr>
        <p:spPr>
          <a:xfrm>
            <a:off x="1371600" y="2206257"/>
            <a:ext cx="9486901" cy="3540642"/>
          </a:xfrm>
        </p:spPr>
        <p:txBody>
          <a:bodyPr vert="horz" lIns="91440" tIns="45720" rIns="91440" bIns="45720" rtlCol="0">
            <a:normAutofit/>
          </a:bodyPr>
          <a:lstStyle/>
          <a:p>
            <a:r>
              <a:rPr lang="en-US">
                <a:ea typeface="+mj-lt"/>
                <a:cs typeface="+mj-lt"/>
              </a:rPr>
              <a:t>It aids in the streamlining and automation of all activities, providing you with the ideal management system, allowing you to maintain totalitarian management over all cinema operations. </a:t>
            </a:r>
          </a:p>
          <a:p>
            <a:r>
              <a:rPr lang="en-US">
                <a:ea typeface="+mj-lt"/>
                <a:cs typeface="+mj-lt"/>
              </a:rPr>
              <a:t>The cinema management system will aid in keeping track of ticket sales and movie attendance when people purchase tickets. </a:t>
            </a:r>
            <a:endParaRPr lang="en-US"/>
          </a:p>
        </p:txBody>
      </p:sp>
      <p:pic>
        <p:nvPicPr>
          <p:cNvPr id="4" name="Picture 4">
            <a:extLst>
              <a:ext uri="{FF2B5EF4-FFF2-40B4-BE49-F238E27FC236}">
                <a16:creationId xmlns:a16="http://schemas.microsoft.com/office/drawing/2014/main" id="{A3FAB51B-B57C-E5F7-0249-C2C299326679}"/>
              </a:ext>
            </a:extLst>
          </p:cNvPr>
          <p:cNvPicPr>
            <a:picLocks noChangeAspect="1"/>
          </p:cNvPicPr>
          <p:nvPr/>
        </p:nvPicPr>
        <p:blipFill>
          <a:blip r:embed="rId4"/>
          <a:stretch>
            <a:fillRect/>
          </a:stretch>
        </p:blipFill>
        <p:spPr>
          <a:xfrm>
            <a:off x="7468137" y="3897220"/>
            <a:ext cx="3161763" cy="2233017"/>
          </a:xfrm>
          <a:prstGeom prst="rect">
            <a:avLst/>
          </a:prstGeom>
        </p:spPr>
      </p:pic>
      <p:pic>
        <p:nvPicPr>
          <p:cNvPr id="5" name="Audio Recording May 1, 2022 at 9:23:17 PM" descr="Audio Recording May 1, 2022 at 9:23:17 PM">
            <a:hlinkClick r:id="" action="ppaction://media"/>
            <a:extLst>
              <a:ext uri="{FF2B5EF4-FFF2-40B4-BE49-F238E27FC236}">
                <a16:creationId xmlns:a16="http://schemas.microsoft.com/office/drawing/2014/main" id="{60887866-6771-94BE-BE9A-9482A5382C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10858" y="5400956"/>
            <a:ext cx="812800" cy="812800"/>
          </a:xfrm>
          <a:prstGeom prst="rect">
            <a:avLst/>
          </a:prstGeom>
        </p:spPr>
      </p:pic>
    </p:spTree>
    <p:extLst>
      <p:ext uri="{BB962C8B-B14F-4D97-AF65-F5344CB8AC3E}">
        <p14:creationId xmlns:p14="http://schemas.microsoft.com/office/powerpoint/2010/main" val="350692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3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DEB908-D1CD-4F2D-8E11-147CE27797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AD737C-E656-4AA4-816A-3E6836ED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659E02-6079-49FB-6A59-262574CC46E9}"/>
              </a:ext>
            </a:extLst>
          </p:cNvPr>
          <p:cNvSpPr>
            <a:spLocks noGrp="1"/>
          </p:cNvSpPr>
          <p:nvPr>
            <p:ph type="title"/>
          </p:nvPr>
        </p:nvSpPr>
        <p:spPr>
          <a:xfrm>
            <a:off x="5336345" y="1008185"/>
            <a:ext cx="5580183" cy="871104"/>
          </a:xfrm>
        </p:spPr>
        <p:txBody>
          <a:bodyPr>
            <a:normAutofit/>
          </a:bodyPr>
          <a:lstStyle/>
          <a:p>
            <a:pPr algn="ctr"/>
            <a:r>
              <a:rPr lang="en-US"/>
              <a:t>importance</a:t>
            </a:r>
          </a:p>
        </p:txBody>
      </p:sp>
      <p:pic>
        <p:nvPicPr>
          <p:cNvPr id="4" name="Picture 4" descr="A picture containing background pattern&#10;&#10;Description automatically generated">
            <a:extLst>
              <a:ext uri="{FF2B5EF4-FFF2-40B4-BE49-F238E27FC236}">
                <a16:creationId xmlns:a16="http://schemas.microsoft.com/office/drawing/2014/main" id="{E8E26CDF-3FE0-A05B-EF98-F1E8D3A48F1F}"/>
              </a:ext>
            </a:extLst>
          </p:cNvPr>
          <p:cNvPicPr>
            <a:picLocks noChangeAspect="1"/>
          </p:cNvPicPr>
          <p:nvPr/>
        </p:nvPicPr>
        <p:blipFill>
          <a:blip r:embed="rId4"/>
          <a:stretch>
            <a:fillRect/>
          </a:stretch>
        </p:blipFill>
        <p:spPr>
          <a:xfrm>
            <a:off x="685800" y="2258173"/>
            <a:ext cx="3487028" cy="2341653"/>
          </a:xfrm>
          <a:prstGeom prst="rect">
            <a:avLst/>
          </a:prstGeom>
        </p:spPr>
      </p:pic>
      <p:sp>
        <p:nvSpPr>
          <p:cNvPr id="3" name="Content Placeholder 2">
            <a:extLst>
              <a:ext uri="{FF2B5EF4-FFF2-40B4-BE49-F238E27FC236}">
                <a16:creationId xmlns:a16="http://schemas.microsoft.com/office/drawing/2014/main" id="{7F923591-3C14-4916-6DAC-62C7B330058C}"/>
              </a:ext>
            </a:extLst>
          </p:cNvPr>
          <p:cNvSpPr>
            <a:spLocks noGrp="1"/>
          </p:cNvSpPr>
          <p:nvPr>
            <p:ph idx="1"/>
          </p:nvPr>
        </p:nvSpPr>
        <p:spPr>
          <a:xfrm>
            <a:off x="5336345" y="2148051"/>
            <a:ext cx="5580183" cy="3556352"/>
          </a:xfrm>
        </p:spPr>
        <p:txBody>
          <a:bodyPr vert="horz" lIns="91440" tIns="45720" rIns="91440" bIns="45720" rtlCol="0">
            <a:normAutofit/>
          </a:bodyPr>
          <a:lstStyle/>
          <a:p>
            <a:r>
              <a:rPr lang="en-US" b="1" dirty="0">
                <a:ea typeface="+mj-lt"/>
                <a:cs typeface="+mj-lt"/>
              </a:rPr>
              <a:t>Reduction of human error</a:t>
            </a:r>
          </a:p>
          <a:p>
            <a:r>
              <a:rPr lang="en-US" b="1" dirty="0">
                <a:ea typeface="+mj-lt"/>
                <a:cs typeface="+mj-lt"/>
              </a:rPr>
              <a:t>Reduces the amount of manual tasks</a:t>
            </a:r>
          </a:p>
          <a:p>
            <a:r>
              <a:rPr lang="en-US" b="1" dirty="0">
                <a:ea typeface="+mj-lt"/>
                <a:cs typeface="+mj-lt"/>
              </a:rPr>
              <a:t>Helps you to optimize your operations</a:t>
            </a:r>
          </a:p>
          <a:p>
            <a:r>
              <a:rPr lang="en-US" b="1" dirty="0">
                <a:ea typeface="+mj-lt"/>
                <a:cs typeface="+mj-lt"/>
              </a:rPr>
              <a:t>Brings consistency in operations.</a:t>
            </a:r>
          </a:p>
        </p:txBody>
      </p:sp>
      <p:pic>
        <p:nvPicPr>
          <p:cNvPr id="6" name="Audio Recording May 1, 2022 at 9:26:06 PM" descr="Audio Recording May 1, 2022 at 9:26:06 PM">
            <a:hlinkClick r:id="" action="ppaction://media"/>
            <a:extLst>
              <a:ext uri="{FF2B5EF4-FFF2-40B4-BE49-F238E27FC236}">
                <a16:creationId xmlns:a16="http://schemas.microsoft.com/office/drawing/2014/main" id="{4F7BF04A-6FFD-C984-C7DA-37779EA0F1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93400" y="5375057"/>
            <a:ext cx="812800" cy="812800"/>
          </a:xfrm>
          <a:prstGeom prst="rect">
            <a:avLst/>
          </a:prstGeom>
        </p:spPr>
      </p:pic>
      <p:sp>
        <p:nvSpPr>
          <p:cNvPr id="10" name="Rectangle 9">
            <a:extLst>
              <a:ext uri="{FF2B5EF4-FFF2-40B4-BE49-F238E27FC236}">
                <a16:creationId xmlns:a16="http://schemas.microsoft.com/office/drawing/2014/main" id="{7B7A1035-CDDA-7AD5-EE9D-02F5837EF1A9}"/>
              </a:ext>
            </a:extLst>
          </p:cNvPr>
          <p:cNvSpPr/>
          <p:nvPr/>
        </p:nvSpPr>
        <p:spPr>
          <a:xfrm>
            <a:off x="10676239" y="5250566"/>
            <a:ext cx="814134" cy="307777"/>
          </a:xfrm>
          <a:prstGeom prst="rect">
            <a:avLst/>
          </a:prstGeom>
        </p:spPr>
        <p:txBody>
          <a:bodyPr wrap="none">
            <a:spAutoFit/>
          </a:bodyPr>
          <a:lstStyle/>
          <a:p>
            <a:r>
              <a:rPr lang="en-US" sz="1400" dirty="0">
                <a:latin typeface="+mj-lt"/>
              </a:rPr>
              <a:t>Niharika</a:t>
            </a:r>
          </a:p>
        </p:txBody>
      </p:sp>
    </p:spTree>
    <p:extLst>
      <p:ext uri="{BB962C8B-B14F-4D97-AF65-F5344CB8AC3E}">
        <p14:creationId xmlns:p14="http://schemas.microsoft.com/office/powerpoint/2010/main" val="264916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E1B4B1-591F-A5DF-8E9D-0A9F70689006}"/>
              </a:ext>
            </a:extLst>
          </p:cNvPr>
          <p:cNvSpPr>
            <a:spLocks noGrp="1"/>
          </p:cNvSpPr>
          <p:nvPr>
            <p:ph type="title"/>
          </p:nvPr>
        </p:nvSpPr>
        <p:spPr>
          <a:xfrm>
            <a:off x="1489656" y="691165"/>
            <a:ext cx="9486900" cy="845139"/>
          </a:xfrm>
        </p:spPr>
        <p:txBody>
          <a:bodyPr vert="horz" lIns="91440" tIns="45720" rIns="91440" bIns="45720" rtlCol="0" anchor="b">
            <a:normAutofit/>
          </a:bodyPr>
          <a:lstStyle/>
          <a:p>
            <a:pPr algn="ctr"/>
            <a:r>
              <a:rPr lang="en-US" sz="3600" kern="1200" cap="all" spc="300" baseline="0">
                <a:solidFill>
                  <a:schemeClr val="tx2"/>
                </a:solidFill>
                <a:latin typeface="+mj-lt"/>
                <a:ea typeface="+mj-ea"/>
                <a:cs typeface="+mj-cs"/>
              </a:rPr>
              <a:t>DESIGN REQUIREMENTS</a:t>
            </a:r>
          </a:p>
        </p:txBody>
      </p:sp>
      <p:pic>
        <p:nvPicPr>
          <p:cNvPr id="3" name="Picture 4" descr="Diagram&#10;&#10;Description automatically generated">
            <a:extLst>
              <a:ext uri="{FF2B5EF4-FFF2-40B4-BE49-F238E27FC236}">
                <a16:creationId xmlns:a16="http://schemas.microsoft.com/office/drawing/2014/main" id="{F8795DD8-D0F6-D9DA-7AFB-F67C3883E77E}"/>
              </a:ext>
            </a:extLst>
          </p:cNvPr>
          <p:cNvPicPr>
            <a:picLocks noChangeAspect="1"/>
          </p:cNvPicPr>
          <p:nvPr/>
        </p:nvPicPr>
        <p:blipFill>
          <a:blip r:embed="rId4"/>
          <a:stretch>
            <a:fillRect/>
          </a:stretch>
        </p:blipFill>
        <p:spPr>
          <a:xfrm>
            <a:off x="928002" y="3990303"/>
            <a:ext cx="2903704" cy="2180461"/>
          </a:xfrm>
          <a:prstGeom prst="rect">
            <a:avLst/>
          </a:prstGeom>
        </p:spPr>
      </p:pic>
      <p:pic>
        <p:nvPicPr>
          <p:cNvPr id="4" name="Picture 4">
            <a:extLst>
              <a:ext uri="{FF2B5EF4-FFF2-40B4-BE49-F238E27FC236}">
                <a16:creationId xmlns:a16="http://schemas.microsoft.com/office/drawing/2014/main" id="{28A02241-32C7-69F4-DDE0-525CC80892D0}"/>
              </a:ext>
            </a:extLst>
          </p:cNvPr>
          <p:cNvPicPr>
            <a:picLocks noGrp="1" noChangeAspect="1"/>
          </p:cNvPicPr>
          <p:nvPr>
            <p:ph idx="1"/>
          </p:nvPr>
        </p:nvPicPr>
        <p:blipFill>
          <a:blip r:embed="rId5"/>
          <a:stretch>
            <a:fillRect/>
          </a:stretch>
        </p:blipFill>
        <p:spPr>
          <a:xfrm>
            <a:off x="3486434" y="1596979"/>
            <a:ext cx="5484351" cy="3725925"/>
          </a:xfrm>
          <a:prstGeom prst="rect">
            <a:avLst/>
          </a:prstGeom>
        </p:spPr>
      </p:pic>
      <p:pic>
        <p:nvPicPr>
          <p:cNvPr id="5" name="Audio Recording May 1, 2022 at 9:26:54 PM" descr="Audio Recording May 1, 2022 at 9:26:54 PM">
            <a:hlinkClick r:id="" action="ppaction://media"/>
            <a:extLst>
              <a:ext uri="{FF2B5EF4-FFF2-40B4-BE49-F238E27FC236}">
                <a16:creationId xmlns:a16="http://schemas.microsoft.com/office/drawing/2014/main" id="{AD9C3A08-5E88-EEBC-7F14-6CCF5A0426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70156" y="5326036"/>
            <a:ext cx="812800" cy="812800"/>
          </a:xfrm>
          <a:prstGeom prst="rect">
            <a:avLst/>
          </a:prstGeom>
        </p:spPr>
      </p:pic>
      <p:sp>
        <p:nvSpPr>
          <p:cNvPr id="10" name="Rectangle 9">
            <a:extLst>
              <a:ext uri="{FF2B5EF4-FFF2-40B4-BE49-F238E27FC236}">
                <a16:creationId xmlns:a16="http://schemas.microsoft.com/office/drawing/2014/main" id="{A306AF62-4A3D-A6BD-0516-ADF2F8D6CD0E}"/>
              </a:ext>
            </a:extLst>
          </p:cNvPr>
          <p:cNvSpPr/>
          <p:nvPr/>
        </p:nvSpPr>
        <p:spPr>
          <a:xfrm>
            <a:off x="10575318" y="5169015"/>
            <a:ext cx="814134" cy="307777"/>
          </a:xfrm>
          <a:prstGeom prst="rect">
            <a:avLst/>
          </a:prstGeom>
        </p:spPr>
        <p:txBody>
          <a:bodyPr wrap="none">
            <a:spAutoFit/>
          </a:bodyPr>
          <a:lstStyle/>
          <a:p>
            <a:r>
              <a:rPr lang="en-US" sz="1400" dirty="0">
                <a:latin typeface="+mj-lt"/>
              </a:rPr>
              <a:t>Niharika</a:t>
            </a:r>
          </a:p>
        </p:txBody>
      </p:sp>
    </p:spTree>
    <p:extLst>
      <p:ext uri="{BB962C8B-B14F-4D97-AF65-F5344CB8AC3E}">
        <p14:creationId xmlns:p14="http://schemas.microsoft.com/office/powerpoint/2010/main" val="358859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736487-4B69-B0DF-507E-0ED2F96A3825}"/>
              </a:ext>
            </a:extLst>
          </p:cNvPr>
          <p:cNvSpPr>
            <a:spLocks noGrp="1"/>
          </p:cNvSpPr>
          <p:nvPr>
            <p:ph type="title"/>
          </p:nvPr>
        </p:nvSpPr>
        <p:spPr>
          <a:xfrm>
            <a:off x="862818" y="685801"/>
            <a:ext cx="3057379" cy="3046228"/>
          </a:xfrm>
        </p:spPr>
        <p:txBody>
          <a:bodyPr vert="horz" lIns="91440" tIns="45720" rIns="91440" bIns="45720" rtlCol="0" anchor="b">
            <a:normAutofit/>
          </a:bodyPr>
          <a:lstStyle/>
          <a:p>
            <a:pPr algn="ctr"/>
            <a:r>
              <a:rPr lang="en-US" sz="3300" kern="1200" cap="all" spc="300" baseline="0">
                <a:solidFill>
                  <a:schemeClr val="bg2"/>
                </a:solidFill>
                <a:latin typeface="+mj-lt"/>
                <a:ea typeface="+mj-ea"/>
                <a:cs typeface="+mj-cs"/>
              </a:rPr>
              <a:t>workflow</a:t>
            </a:r>
          </a:p>
        </p:txBody>
      </p:sp>
      <p:pic>
        <p:nvPicPr>
          <p:cNvPr id="4" name="Picture 4">
            <a:extLst>
              <a:ext uri="{FF2B5EF4-FFF2-40B4-BE49-F238E27FC236}">
                <a16:creationId xmlns:a16="http://schemas.microsoft.com/office/drawing/2014/main" id="{6BD4BA56-CB5A-24B8-D38B-DB44D76CC2FE}"/>
              </a:ext>
            </a:extLst>
          </p:cNvPr>
          <p:cNvPicPr>
            <a:picLocks noGrp="1" noChangeAspect="1"/>
          </p:cNvPicPr>
          <p:nvPr>
            <p:ph idx="1"/>
          </p:nvPr>
        </p:nvPicPr>
        <p:blipFill rotWithShape="1">
          <a:blip r:embed="rId4"/>
          <a:srcRect t="47429" b="-286"/>
          <a:stretch/>
        </p:blipFill>
        <p:spPr>
          <a:xfrm>
            <a:off x="8827098" y="685801"/>
            <a:ext cx="2567939" cy="5321077"/>
          </a:xfrm>
          <a:prstGeom prst="rect">
            <a:avLst/>
          </a:prstGeom>
        </p:spPr>
      </p:pic>
      <p:pic>
        <p:nvPicPr>
          <p:cNvPr id="5" name="Picture 5">
            <a:extLst>
              <a:ext uri="{FF2B5EF4-FFF2-40B4-BE49-F238E27FC236}">
                <a16:creationId xmlns:a16="http://schemas.microsoft.com/office/drawing/2014/main" id="{5DD0D02F-684B-D441-0639-8F3A86B3E6CC}"/>
              </a:ext>
            </a:extLst>
          </p:cNvPr>
          <p:cNvPicPr>
            <a:picLocks noChangeAspect="1"/>
          </p:cNvPicPr>
          <p:nvPr/>
        </p:nvPicPr>
        <p:blipFill rotWithShape="1">
          <a:blip r:embed="rId4"/>
          <a:srcRect r="1205" b="54223"/>
          <a:stretch/>
        </p:blipFill>
        <p:spPr>
          <a:xfrm>
            <a:off x="5366362" y="643218"/>
            <a:ext cx="2591177" cy="5368645"/>
          </a:xfrm>
          <a:prstGeom prst="rect">
            <a:avLst/>
          </a:prstGeom>
        </p:spPr>
      </p:pic>
      <p:pic>
        <p:nvPicPr>
          <p:cNvPr id="3" name="Graphic 5" descr="Line arrow: Rotate right with solid fill">
            <a:extLst>
              <a:ext uri="{FF2B5EF4-FFF2-40B4-BE49-F238E27FC236}">
                <a16:creationId xmlns:a16="http://schemas.microsoft.com/office/drawing/2014/main" id="{AC7A9A4D-9191-8FB3-FF73-9D2492F4A9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7645758" y="5968285"/>
            <a:ext cx="807077" cy="802783"/>
          </a:xfrm>
          <a:prstGeom prst="rect">
            <a:avLst/>
          </a:prstGeom>
        </p:spPr>
      </p:pic>
      <p:pic>
        <p:nvPicPr>
          <p:cNvPr id="6" name="Graphic 6" descr="Line arrow: Straight with solid fill">
            <a:extLst>
              <a:ext uri="{FF2B5EF4-FFF2-40B4-BE49-F238E27FC236}">
                <a16:creationId xmlns:a16="http://schemas.microsoft.com/office/drawing/2014/main" id="{FB19DEF1-68C5-2FEB-BCBA-8AA9BE627B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7903335" y="3132786"/>
            <a:ext cx="914400" cy="914400"/>
          </a:xfrm>
          <a:prstGeom prst="rect">
            <a:avLst/>
          </a:prstGeom>
        </p:spPr>
      </p:pic>
      <p:pic>
        <p:nvPicPr>
          <p:cNvPr id="10" name="Graphic 5" descr="Line arrow: Rotate right with solid fill">
            <a:extLst>
              <a:ext uri="{FF2B5EF4-FFF2-40B4-BE49-F238E27FC236}">
                <a16:creationId xmlns:a16="http://schemas.microsoft.com/office/drawing/2014/main" id="{430EB93F-01BA-B444-5140-33DC0F5CFA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89702" y="-1071"/>
            <a:ext cx="957330" cy="957328"/>
          </a:xfrm>
          <a:prstGeom prst="rect">
            <a:avLst/>
          </a:prstGeom>
        </p:spPr>
      </p:pic>
      <p:pic>
        <p:nvPicPr>
          <p:cNvPr id="7" name="Audio Recording May 1, 2022 at 9:28:07 PM" descr="Audio Recording May 1, 2022 at 9:28:07 PM">
            <a:hlinkClick r:id="" action="ppaction://media"/>
            <a:extLst>
              <a:ext uri="{FF2B5EF4-FFF2-40B4-BE49-F238E27FC236}">
                <a16:creationId xmlns:a16="http://schemas.microsoft.com/office/drawing/2014/main" id="{B94FADAD-835D-67D1-7FFB-FFB4EB609FA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36092" y="6139902"/>
            <a:ext cx="702811" cy="702811"/>
          </a:xfrm>
          <a:prstGeom prst="rect">
            <a:avLst/>
          </a:prstGeom>
        </p:spPr>
      </p:pic>
      <p:sp>
        <p:nvSpPr>
          <p:cNvPr id="12" name="Rectangle 11">
            <a:extLst>
              <a:ext uri="{FF2B5EF4-FFF2-40B4-BE49-F238E27FC236}">
                <a16:creationId xmlns:a16="http://schemas.microsoft.com/office/drawing/2014/main" id="{8C7CD040-159B-D347-BE78-B97BB98D9838}"/>
              </a:ext>
            </a:extLst>
          </p:cNvPr>
          <p:cNvSpPr/>
          <p:nvPr/>
        </p:nvSpPr>
        <p:spPr>
          <a:xfrm>
            <a:off x="11336092" y="5956713"/>
            <a:ext cx="814134" cy="307777"/>
          </a:xfrm>
          <a:prstGeom prst="rect">
            <a:avLst/>
          </a:prstGeom>
        </p:spPr>
        <p:txBody>
          <a:bodyPr wrap="none">
            <a:spAutoFit/>
          </a:bodyPr>
          <a:lstStyle/>
          <a:p>
            <a:r>
              <a:rPr lang="en-US" sz="1400" dirty="0">
                <a:latin typeface="+mj-lt"/>
              </a:rPr>
              <a:t>Niharika</a:t>
            </a:r>
          </a:p>
        </p:txBody>
      </p:sp>
    </p:spTree>
    <p:extLst>
      <p:ext uri="{BB962C8B-B14F-4D97-AF65-F5344CB8AC3E}">
        <p14:creationId xmlns:p14="http://schemas.microsoft.com/office/powerpoint/2010/main" val="284265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FB7DE9-F562-4290-99B7-8C2189D6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354F8A8-7D5A-4944-8B6C-36BBF5C0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8C16C-CFF0-9DE8-C3E2-927F839002C0}"/>
              </a:ext>
            </a:extLst>
          </p:cNvPr>
          <p:cNvSpPr>
            <a:spLocks noGrp="1"/>
          </p:cNvSpPr>
          <p:nvPr>
            <p:ph type="title"/>
          </p:nvPr>
        </p:nvSpPr>
        <p:spPr>
          <a:xfrm>
            <a:off x="1939344" y="285709"/>
            <a:ext cx="8115299" cy="1265404"/>
          </a:xfrm>
        </p:spPr>
        <p:txBody>
          <a:bodyPr vert="horz" lIns="91440" tIns="45720" rIns="91440" bIns="45720" rtlCol="0" anchor="b">
            <a:normAutofit/>
          </a:bodyPr>
          <a:lstStyle/>
          <a:p>
            <a:pPr algn="ctr"/>
            <a:r>
              <a:rPr lang="en-US" sz="3600" kern="1200" cap="all" spc="300" baseline="0">
                <a:solidFill>
                  <a:schemeClr val="tx2"/>
                </a:solidFill>
                <a:latin typeface="+mj-lt"/>
                <a:ea typeface="+mj-ea"/>
                <a:cs typeface="+mj-cs"/>
              </a:rPr>
              <a:t>Orm diagram</a:t>
            </a:r>
          </a:p>
        </p:txBody>
      </p:sp>
      <p:pic>
        <p:nvPicPr>
          <p:cNvPr id="4" name="Picture 4">
            <a:extLst>
              <a:ext uri="{FF2B5EF4-FFF2-40B4-BE49-F238E27FC236}">
                <a16:creationId xmlns:a16="http://schemas.microsoft.com/office/drawing/2014/main" id="{933A041F-EEFE-11CC-C093-9F0BA206102D}"/>
              </a:ext>
            </a:extLst>
          </p:cNvPr>
          <p:cNvPicPr>
            <a:picLocks noGrp="1" noChangeAspect="1"/>
          </p:cNvPicPr>
          <p:nvPr>
            <p:ph idx="1"/>
          </p:nvPr>
        </p:nvPicPr>
        <p:blipFill>
          <a:blip r:embed="rId4"/>
          <a:stretch>
            <a:fillRect/>
          </a:stretch>
        </p:blipFill>
        <p:spPr>
          <a:xfrm>
            <a:off x="2469409" y="2169853"/>
            <a:ext cx="7775734" cy="3074204"/>
          </a:xfrm>
          <a:prstGeom prst="rect">
            <a:avLst/>
          </a:prstGeom>
        </p:spPr>
      </p:pic>
      <p:pic>
        <p:nvPicPr>
          <p:cNvPr id="3" name="Audio Recording May 1, 2022 at 9:28:55 PM" descr="Audio Recording May 1, 2022 at 9:28:55 PM">
            <a:hlinkClick r:id="" action="ppaction://media"/>
            <a:extLst>
              <a:ext uri="{FF2B5EF4-FFF2-40B4-BE49-F238E27FC236}">
                <a16:creationId xmlns:a16="http://schemas.microsoft.com/office/drawing/2014/main" id="{48AD70C0-B320-3494-30B6-2671690365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55754" y="5295900"/>
            <a:ext cx="812800" cy="812800"/>
          </a:xfrm>
          <a:prstGeom prst="rect">
            <a:avLst/>
          </a:prstGeom>
        </p:spPr>
      </p:pic>
      <p:sp>
        <p:nvSpPr>
          <p:cNvPr id="8" name="Rectangle 7">
            <a:extLst>
              <a:ext uri="{FF2B5EF4-FFF2-40B4-BE49-F238E27FC236}">
                <a16:creationId xmlns:a16="http://schemas.microsoft.com/office/drawing/2014/main" id="{1F91B850-4737-A026-34C1-B252B6FAE673}"/>
              </a:ext>
            </a:extLst>
          </p:cNvPr>
          <p:cNvSpPr/>
          <p:nvPr/>
        </p:nvSpPr>
        <p:spPr>
          <a:xfrm>
            <a:off x="10573243" y="5090168"/>
            <a:ext cx="814134" cy="307777"/>
          </a:xfrm>
          <a:prstGeom prst="rect">
            <a:avLst/>
          </a:prstGeom>
        </p:spPr>
        <p:txBody>
          <a:bodyPr wrap="none">
            <a:spAutoFit/>
          </a:bodyPr>
          <a:lstStyle/>
          <a:p>
            <a:r>
              <a:rPr lang="en-US" sz="1400" dirty="0">
                <a:latin typeface="+mj-lt"/>
              </a:rPr>
              <a:t>Niharika</a:t>
            </a:r>
          </a:p>
        </p:txBody>
      </p:sp>
    </p:spTree>
    <p:extLst>
      <p:ext uri="{BB962C8B-B14F-4D97-AF65-F5344CB8AC3E}">
        <p14:creationId xmlns:p14="http://schemas.microsoft.com/office/powerpoint/2010/main" val="425439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6E3B7E-8AC2-97F4-897D-04C7866B3422}"/>
              </a:ext>
            </a:extLst>
          </p:cNvPr>
          <p:cNvSpPr>
            <a:spLocks noGrp="1"/>
          </p:cNvSpPr>
          <p:nvPr>
            <p:ph type="title"/>
          </p:nvPr>
        </p:nvSpPr>
        <p:spPr>
          <a:xfrm>
            <a:off x="862818" y="685801"/>
            <a:ext cx="3057379" cy="3046228"/>
          </a:xfrm>
        </p:spPr>
        <p:txBody>
          <a:bodyPr vert="horz" lIns="91440" tIns="45720" rIns="91440" bIns="45720" rtlCol="0" anchor="b">
            <a:normAutofit/>
          </a:bodyPr>
          <a:lstStyle/>
          <a:p>
            <a:pPr algn="ctr"/>
            <a:r>
              <a:rPr lang="en-US" sz="3100" kern="1200" cap="all" spc="300" baseline="0">
                <a:solidFill>
                  <a:schemeClr val="bg2"/>
                </a:solidFill>
                <a:latin typeface="+mj-lt"/>
                <a:ea typeface="+mj-ea"/>
                <a:cs typeface="+mj-cs"/>
              </a:rPr>
              <a:t>Relational schema</a:t>
            </a:r>
          </a:p>
        </p:txBody>
      </p:sp>
      <p:pic>
        <p:nvPicPr>
          <p:cNvPr id="4" name="Picture 4">
            <a:extLst>
              <a:ext uri="{FF2B5EF4-FFF2-40B4-BE49-F238E27FC236}">
                <a16:creationId xmlns:a16="http://schemas.microsoft.com/office/drawing/2014/main" id="{4C409C79-83FC-D591-DBE5-53AD445E3DB4}"/>
              </a:ext>
            </a:extLst>
          </p:cNvPr>
          <p:cNvPicPr>
            <a:picLocks noGrp="1" noChangeAspect="1"/>
          </p:cNvPicPr>
          <p:nvPr>
            <p:ph idx="1"/>
          </p:nvPr>
        </p:nvPicPr>
        <p:blipFill>
          <a:blip r:embed="rId4"/>
          <a:stretch>
            <a:fillRect/>
          </a:stretch>
        </p:blipFill>
        <p:spPr>
          <a:xfrm>
            <a:off x="4841383" y="1398432"/>
            <a:ext cx="7147774" cy="3932348"/>
          </a:xfrm>
          <a:prstGeom prst="rect">
            <a:avLst/>
          </a:prstGeom>
        </p:spPr>
      </p:pic>
      <p:pic>
        <p:nvPicPr>
          <p:cNvPr id="5" name="Audio Recording May 1, 2022 at 9:30:56 PM" descr="Audio Recording May 1, 2022 at 9:30:56 PM">
            <a:hlinkClick r:id="" action="ppaction://media"/>
            <a:extLst>
              <a:ext uri="{FF2B5EF4-FFF2-40B4-BE49-F238E27FC236}">
                <a16:creationId xmlns:a16="http://schemas.microsoft.com/office/drawing/2014/main" id="{343408C9-A0D1-82AD-1F01-764D6F7988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7369" y="6164150"/>
            <a:ext cx="565062" cy="565062"/>
          </a:xfrm>
          <a:prstGeom prst="rect">
            <a:avLst/>
          </a:prstGeom>
        </p:spPr>
      </p:pic>
      <p:sp>
        <p:nvSpPr>
          <p:cNvPr id="8" name="Rectangle 7">
            <a:extLst>
              <a:ext uri="{FF2B5EF4-FFF2-40B4-BE49-F238E27FC236}">
                <a16:creationId xmlns:a16="http://schemas.microsoft.com/office/drawing/2014/main" id="{DEEF4AF4-E0B5-E532-DDE5-52A51797E4F5}"/>
              </a:ext>
            </a:extLst>
          </p:cNvPr>
          <p:cNvSpPr/>
          <p:nvPr/>
        </p:nvSpPr>
        <p:spPr>
          <a:xfrm>
            <a:off x="11242833" y="5940501"/>
            <a:ext cx="814134" cy="307777"/>
          </a:xfrm>
          <a:prstGeom prst="rect">
            <a:avLst/>
          </a:prstGeom>
        </p:spPr>
        <p:txBody>
          <a:bodyPr wrap="none">
            <a:spAutoFit/>
          </a:bodyPr>
          <a:lstStyle/>
          <a:p>
            <a:r>
              <a:rPr lang="en-US" sz="1400" dirty="0">
                <a:latin typeface="+mj-lt"/>
              </a:rPr>
              <a:t>Niharika</a:t>
            </a:r>
          </a:p>
        </p:txBody>
      </p:sp>
    </p:spTree>
    <p:extLst>
      <p:ext uri="{BB962C8B-B14F-4D97-AF65-F5344CB8AC3E}">
        <p14:creationId xmlns:p14="http://schemas.microsoft.com/office/powerpoint/2010/main" val="354622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247</TotalTime>
  <Words>657</Words>
  <Application>Microsoft Office PowerPoint</Application>
  <PresentationFormat>Widescreen</PresentationFormat>
  <Paragraphs>102</Paragraphs>
  <Slides>24</Slides>
  <Notes>2</Notes>
  <HiddenSlides>0</HiddenSlides>
  <MMClips>23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Gill Sans MT</vt:lpstr>
      <vt:lpstr>Goudy Old Style</vt:lpstr>
      <vt:lpstr>ClassicFrameVTI</vt:lpstr>
      <vt:lpstr>ADBMS </vt:lpstr>
      <vt:lpstr>Topic of Contents</vt:lpstr>
      <vt:lpstr>introduction</vt:lpstr>
      <vt:lpstr>Movie management system</vt:lpstr>
      <vt:lpstr>importance</vt:lpstr>
      <vt:lpstr>DESIGN REQUIREMENTS</vt:lpstr>
      <vt:lpstr>workflow</vt:lpstr>
      <vt:lpstr>Orm diagram</vt:lpstr>
      <vt:lpstr>Relational schema</vt:lpstr>
      <vt:lpstr>Tables</vt:lpstr>
      <vt:lpstr>Stored procedures</vt:lpstr>
      <vt:lpstr>Stored Procedure 1</vt:lpstr>
      <vt:lpstr>Stored Procedure 2</vt:lpstr>
      <vt:lpstr>Stored Procedure 3</vt:lpstr>
      <vt:lpstr>PowerPoint Presentation</vt:lpstr>
      <vt:lpstr>triggers</vt:lpstr>
      <vt:lpstr>Trigger 1: tgr_movie_INSERT</vt:lpstr>
      <vt:lpstr>Trigger 2 : tgr_movie_neg_rating_INSERT</vt:lpstr>
      <vt:lpstr>NOSQL </vt:lpstr>
      <vt:lpstr>Bucket 1: movie530  We  have placed 5 documents in the bucket  movie530</vt:lpstr>
      <vt:lpstr>BUCKET 2: actor530  </vt:lpstr>
      <vt:lpstr>NOSQL</vt:lpstr>
      <vt:lpstr>Summary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namratha ganesh</dc:creator>
  <cp:lastModifiedBy>namratha</cp:lastModifiedBy>
  <cp:revision>31</cp:revision>
  <dcterms:created xsi:type="dcterms:W3CDTF">2022-04-30T03:27:46Z</dcterms:created>
  <dcterms:modified xsi:type="dcterms:W3CDTF">2022-05-02T05:53:56Z</dcterms:modified>
</cp:coreProperties>
</file>